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2"/>
  </p:notesMasterIdLst>
  <p:handoutMasterIdLst>
    <p:handoutMasterId r:id="rId113"/>
  </p:handoutMasterIdLst>
  <p:sldIdLst>
    <p:sldId id="274" r:id="rId2"/>
    <p:sldId id="1295" r:id="rId3"/>
    <p:sldId id="1105" r:id="rId4"/>
    <p:sldId id="1184" r:id="rId5"/>
    <p:sldId id="1106" r:id="rId6"/>
    <p:sldId id="1237" r:id="rId7"/>
    <p:sldId id="1216" r:id="rId8"/>
    <p:sldId id="351" r:id="rId9"/>
    <p:sldId id="985" r:id="rId10"/>
    <p:sldId id="986" r:id="rId11"/>
    <p:sldId id="987" r:id="rId12"/>
    <p:sldId id="990" r:id="rId13"/>
    <p:sldId id="992" r:id="rId14"/>
    <p:sldId id="1238" r:id="rId15"/>
    <p:sldId id="994" r:id="rId16"/>
    <p:sldId id="998" r:id="rId17"/>
    <p:sldId id="999" r:id="rId18"/>
    <p:sldId id="1000" r:id="rId19"/>
    <p:sldId id="995" r:id="rId20"/>
    <p:sldId id="996" r:id="rId21"/>
    <p:sldId id="980" r:id="rId22"/>
    <p:sldId id="981" r:id="rId23"/>
    <p:sldId id="1210" r:id="rId24"/>
    <p:sldId id="1111" r:id="rId25"/>
    <p:sldId id="1014" r:id="rId26"/>
    <p:sldId id="1009" r:id="rId27"/>
    <p:sldId id="1010" r:id="rId28"/>
    <p:sldId id="1245" r:id="rId29"/>
    <p:sldId id="1244" r:id="rId30"/>
    <p:sldId id="1246" r:id="rId31"/>
    <p:sldId id="1217" r:id="rId32"/>
    <p:sldId id="1218" r:id="rId33"/>
    <p:sldId id="1235" r:id="rId34"/>
    <p:sldId id="1236" r:id="rId35"/>
    <p:sldId id="1220" r:id="rId36"/>
    <p:sldId id="1222" r:id="rId37"/>
    <p:sldId id="1221" r:id="rId38"/>
    <p:sldId id="1223" r:id="rId39"/>
    <p:sldId id="1112" r:id="rId40"/>
    <p:sldId id="1108" r:id="rId41"/>
    <p:sldId id="1109" r:id="rId42"/>
    <p:sldId id="1113" r:id="rId43"/>
    <p:sldId id="1110" r:id="rId44"/>
    <p:sldId id="1114" r:id="rId45"/>
    <p:sldId id="1115" r:id="rId46"/>
    <p:sldId id="1116" r:id="rId47"/>
    <p:sldId id="1227" r:id="rId48"/>
    <p:sldId id="1229" r:id="rId49"/>
    <p:sldId id="1228" r:id="rId50"/>
    <p:sldId id="1165" r:id="rId51"/>
    <p:sldId id="1297" r:id="rId52"/>
    <p:sldId id="1166" r:id="rId53"/>
    <p:sldId id="1167" r:id="rId54"/>
    <p:sldId id="1117" r:id="rId55"/>
    <p:sldId id="1118" r:id="rId56"/>
    <p:sldId id="1168" r:id="rId57"/>
    <p:sldId id="1169" r:id="rId58"/>
    <p:sldId id="1170" r:id="rId59"/>
    <p:sldId id="1119" r:id="rId60"/>
    <p:sldId id="1171" r:id="rId61"/>
    <p:sldId id="1120" r:id="rId62"/>
    <p:sldId id="1172" r:id="rId63"/>
    <p:sldId id="1121" r:id="rId64"/>
    <p:sldId id="1122" r:id="rId65"/>
    <p:sldId id="1230" r:id="rId66"/>
    <p:sldId id="1231" r:id="rId67"/>
    <p:sldId id="1232" r:id="rId68"/>
    <p:sldId id="1233" r:id="rId69"/>
    <p:sldId id="1177" r:id="rId70"/>
    <p:sldId id="1178" r:id="rId71"/>
    <p:sldId id="1179" r:id="rId72"/>
    <p:sldId id="1234" r:id="rId73"/>
    <p:sldId id="1296" r:id="rId74"/>
    <p:sldId id="1126" r:id="rId75"/>
    <p:sldId id="1247" r:id="rId76"/>
    <p:sldId id="1185" r:id="rId77"/>
    <p:sldId id="1204" r:id="rId78"/>
    <p:sldId id="1205" r:id="rId79"/>
    <p:sldId id="1188" r:id="rId80"/>
    <p:sldId id="1189" r:id="rId81"/>
    <p:sldId id="1186" r:id="rId82"/>
    <p:sldId id="1127" r:id="rId83"/>
    <p:sldId id="1202" r:id="rId84"/>
    <p:sldId id="1203" r:id="rId85"/>
    <p:sldId id="1191" r:id="rId86"/>
    <p:sldId id="1128" r:id="rId87"/>
    <p:sldId id="1129" r:id="rId88"/>
    <p:sldId id="1192" r:id="rId89"/>
    <p:sldId id="1190" r:id="rId90"/>
    <p:sldId id="1130" r:id="rId91"/>
    <p:sldId id="1206" r:id="rId92"/>
    <p:sldId id="1193" r:id="rId93"/>
    <p:sldId id="1194" r:id="rId94"/>
    <p:sldId id="1195" r:id="rId95"/>
    <p:sldId id="1196" r:id="rId96"/>
    <p:sldId id="1224" r:id="rId97"/>
    <p:sldId id="1197" r:id="rId98"/>
    <p:sldId id="1132" r:id="rId99"/>
    <p:sldId id="1133" r:id="rId100"/>
    <p:sldId id="1198" r:id="rId101"/>
    <p:sldId id="1134" r:id="rId102"/>
    <p:sldId id="1209" r:id="rId103"/>
    <p:sldId id="1199" r:id="rId104"/>
    <p:sldId id="1200" r:id="rId105"/>
    <p:sldId id="1124" r:id="rId106"/>
    <p:sldId id="1298" r:id="rId107"/>
    <p:sldId id="975" r:id="rId108"/>
    <p:sldId id="1125" r:id="rId109"/>
    <p:sldId id="1226" r:id="rId110"/>
    <p:sldId id="1225" r:id="rId11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60FCA-774D-40DD-8DDA-4D9256161AA4}" v="100" dt="2024-06-26T16:51:48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ustomXml" Target="../customXml/item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A9D60FCA-774D-40DD-8DDA-4D9256161AA4}"/>
    <pc:docChg chg="undo custSel modSld">
      <pc:chgData name="Biersach, David" userId="14a9feb0-85a7-4da4-be8a-c1e22b637acc" providerId="ADAL" clId="{A9D60FCA-774D-40DD-8DDA-4D9256161AA4}" dt="2024-06-26T16:51:48.305" v="178" actId="20577"/>
      <pc:docMkLst>
        <pc:docMk/>
      </pc:docMkLst>
      <pc:sldChg chg="addSp delSp modSp mod addAnim delAnim modAnim">
        <pc:chgData name="Biersach, David" userId="14a9feb0-85a7-4da4-be8a-c1e22b637acc" providerId="ADAL" clId="{A9D60FCA-774D-40DD-8DDA-4D9256161AA4}" dt="2024-06-26T16:51:48.305" v="178" actId="20577"/>
        <pc:sldMkLst>
          <pc:docMk/>
          <pc:sldMk cId="1670004611" sldId="1009"/>
        </pc:sldMkLst>
        <pc:spChg chg="add del mod">
          <ac:chgData name="Biersach, David" userId="14a9feb0-85a7-4da4-be8a-c1e22b637acc" providerId="ADAL" clId="{A9D60FCA-774D-40DD-8DDA-4D9256161AA4}" dt="2024-06-26T16:51:48.305" v="178" actId="20577"/>
          <ac:spMkLst>
            <pc:docMk/>
            <pc:sldMk cId="1670004611" sldId="1009"/>
            <ac:spMk id="12" creationId="{CD7AEAD0-0B53-CDCA-713D-2CFD6C02E429}"/>
          </ac:spMkLst>
        </pc:spChg>
        <pc:grpChg chg="add del">
          <ac:chgData name="Biersach, David" userId="14a9feb0-85a7-4da4-be8a-c1e22b637acc" providerId="ADAL" clId="{A9D60FCA-774D-40DD-8DDA-4D9256161AA4}" dt="2024-06-26T16:50:59.186" v="167" actId="478"/>
          <ac:grpSpMkLst>
            <pc:docMk/>
            <pc:sldMk cId="1670004611" sldId="1009"/>
            <ac:grpSpMk id="36" creationId="{33E66188-3915-4FAF-CA76-838D07D1CD20}"/>
          </ac:grpSpMkLst>
        </pc:grpChg>
      </pc:sldChg>
      <pc:sldChg chg="addSp modSp mod modAnim">
        <pc:chgData name="Biersach, David" userId="14a9feb0-85a7-4da4-be8a-c1e22b637acc" providerId="ADAL" clId="{A9D60FCA-774D-40DD-8DDA-4D9256161AA4}" dt="2024-06-26T13:13:39.991" v="18"/>
        <pc:sldMkLst>
          <pc:docMk/>
          <pc:sldMk cId="2903760311" sldId="1106"/>
        </pc:sldMkLst>
        <pc:spChg chg="add mod">
          <ac:chgData name="Biersach, David" userId="14a9feb0-85a7-4da4-be8a-c1e22b637acc" providerId="ADAL" clId="{A9D60FCA-774D-40DD-8DDA-4D9256161AA4}" dt="2024-06-26T13:13:26.114" v="12" actId="12789"/>
          <ac:spMkLst>
            <pc:docMk/>
            <pc:sldMk cId="2903760311" sldId="1106"/>
            <ac:spMk id="5" creationId="{D22871ED-FEF0-87BE-0AC4-BF0B933E1205}"/>
          </ac:spMkLst>
        </pc:spChg>
        <pc:spChg chg="add mod">
          <ac:chgData name="Biersach, David" userId="14a9feb0-85a7-4da4-be8a-c1e22b637acc" providerId="ADAL" clId="{A9D60FCA-774D-40DD-8DDA-4D9256161AA4}" dt="2024-06-26T13:13:30.509" v="16" actId="1038"/>
          <ac:spMkLst>
            <pc:docMk/>
            <pc:sldMk cId="2903760311" sldId="1106"/>
            <ac:spMk id="7" creationId="{2CD1AF73-FD31-B382-8B22-2116F659172F}"/>
          </ac:spMkLst>
        </pc:spChg>
      </pc:sldChg>
      <pc:sldChg chg="modSp">
        <pc:chgData name="Biersach, David" userId="14a9feb0-85a7-4da4-be8a-c1e22b637acc" providerId="ADAL" clId="{A9D60FCA-774D-40DD-8DDA-4D9256161AA4}" dt="2024-06-26T13:37:34.511" v="99" actId="20577"/>
        <pc:sldMkLst>
          <pc:docMk/>
          <pc:sldMk cId="837405693" sldId="1118"/>
        </pc:sldMkLst>
        <pc:spChg chg="mod">
          <ac:chgData name="Biersach, David" userId="14a9feb0-85a7-4da4-be8a-c1e22b637acc" providerId="ADAL" clId="{A9D60FCA-774D-40DD-8DDA-4D9256161AA4}" dt="2024-06-26T13:37:34.511" v="99" actId="20577"/>
          <ac:spMkLst>
            <pc:docMk/>
            <pc:sldMk cId="837405693" sldId="1118"/>
            <ac:spMk id="3" creationId="{82FCE503-54D1-402D-8426-2287DD5A702D}"/>
          </ac:spMkLst>
        </pc:spChg>
      </pc:sldChg>
      <pc:sldChg chg="addSp modSp mod modAnim">
        <pc:chgData name="Biersach, David" userId="14a9feb0-85a7-4da4-be8a-c1e22b637acc" providerId="ADAL" clId="{A9D60FCA-774D-40DD-8DDA-4D9256161AA4}" dt="2024-06-26T13:43:56.671" v="149"/>
        <pc:sldMkLst>
          <pc:docMk/>
          <pc:sldMk cId="4040276709" sldId="1119"/>
        </pc:sldMkLst>
        <pc:cxnChg chg="add mod">
          <ac:chgData name="Biersach, David" userId="14a9feb0-85a7-4da4-be8a-c1e22b637acc" providerId="ADAL" clId="{A9D60FCA-774D-40DD-8DDA-4D9256161AA4}" dt="2024-06-26T13:43:45.207" v="147" actId="14100"/>
          <ac:cxnSpMkLst>
            <pc:docMk/>
            <pc:sldMk cId="4040276709" sldId="1119"/>
            <ac:cxnSpMk id="9" creationId="{F0F36300-93B3-39F4-6309-494419F8103A}"/>
          </ac:cxnSpMkLst>
        </pc:cxnChg>
      </pc:sldChg>
      <pc:sldChg chg="addSp modSp mod modAnim">
        <pc:chgData name="Biersach, David" userId="14a9feb0-85a7-4da4-be8a-c1e22b637acc" providerId="ADAL" clId="{A9D60FCA-774D-40DD-8DDA-4D9256161AA4}" dt="2024-06-26T13:35:45.729" v="88" actId="20577"/>
        <pc:sldMkLst>
          <pc:docMk/>
          <pc:sldMk cId="2772221815" sldId="1167"/>
        </pc:sldMkLst>
        <pc:spChg chg="add mod">
          <ac:chgData name="Biersach, David" userId="14a9feb0-85a7-4da4-be8a-c1e22b637acc" providerId="ADAL" clId="{A9D60FCA-774D-40DD-8DDA-4D9256161AA4}" dt="2024-06-26T13:33:09.507" v="42" actId="2085"/>
          <ac:spMkLst>
            <pc:docMk/>
            <pc:sldMk cId="2772221815" sldId="1167"/>
            <ac:spMk id="6" creationId="{16A96B74-AB13-461F-37BD-EDB9C5FBF0FF}"/>
          </ac:spMkLst>
        </pc:spChg>
        <pc:spChg chg="add mod">
          <ac:chgData name="Biersach, David" userId="14a9feb0-85a7-4da4-be8a-c1e22b637acc" providerId="ADAL" clId="{A9D60FCA-774D-40DD-8DDA-4D9256161AA4}" dt="2024-06-26T13:33:02.597" v="41" actId="1076"/>
          <ac:spMkLst>
            <pc:docMk/>
            <pc:sldMk cId="2772221815" sldId="1167"/>
            <ac:spMk id="8" creationId="{94353F65-AFBB-5A87-C772-7542DE0BC844}"/>
          </ac:spMkLst>
        </pc:spChg>
        <pc:spChg chg="mod">
          <ac:chgData name="Biersach, David" userId="14a9feb0-85a7-4da4-be8a-c1e22b637acc" providerId="ADAL" clId="{A9D60FCA-774D-40DD-8DDA-4D9256161AA4}" dt="2024-06-26T13:35:45.729" v="88" actId="20577"/>
          <ac:spMkLst>
            <pc:docMk/>
            <pc:sldMk cId="2772221815" sldId="1167"/>
            <ac:spMk id="9" creationId="{49151DD9-FA17-4C98-A50A-95F6391B41FA}"/>
          </ac:spMkLst>
        </pc:spChg>
        <pc:cxnChg chg="add mod">
          <ac:chgData name="Biersach, David" userId="14a9feb0-85a7-4da4-be8a-c1e22b637acc" providerId="ADAL" clId="{A9D60FCA-774D-40DD-8DDA-4D9256161AA4}" dt="2024-06-26T13:33:02.597" v="41" actId="1076"/>
          <ac:cxnSpMkLst>
            <pc:docMk/>
            <pc:sldMk cId="2772221815" sldId="1167"/>
            <ac:cxnSpMk id="11" creationId="{A644C7C3-DFE5-7246-FA0D-B09A5FFEF98E}"/>
          </ac:cxnSpMkLst>
        </pc:cxnChg>
      </pc:sldChg>
      <pc:sldChg chg="addSp delSp modSp mod">
        <pc:chgData name="Biersach, David" userId="14a9feb0-85a7-4da4-be8a-c1e22b637acc" providerId="ADAL" clId="{A9D60FCA-774D-40DD-8DDA-4D9256161AA4}" dt="2024-06-26T13:41:33.723" v="143" actId="478"/>
        <pc:sldMkLst>
          <pc:docMk/>
          <pc:sldMk cId="2175741041" sldId="1169"/>
        </pc:sldMkLst>
        <pc:spChg chg="add del mod">
          <ac:chgData name="Biersach, David" userId="14a9feb0-85a7-4da4-be8a-c1e22b637acc" providerId="ADAL" clId="{A9D60FCA-774D-40DD-8DDA-4D9256161AA4}" dt="2024-06-26T13:41:33.723" v="143" actId="478"/>
          <ac:spMkLst>
            <pc:docMk/>
            <pc:sldMk cId="2175741041" sldId="1169"/>
            <ac:spMk id="17" creationId="{57335EFB-26C5-CB68-10A5-B728D5588D9A}"/>
          </ac:spMkLst>
        </pc:spChg>
      </pc:sldChg>
      <pc:sldChg chg="addSp delSp modSp mod delAnim modAnim">
        <pc:chgData name="Biersach, David" userId="14a9feb0-85a7-4da4-be8a-c1e22b637acc" providerId="ADAL" clId="{A9D60FCA-774D-40DD-8DDA-4D9256161AA4}" dt="2024-06-26T13:18:37.085" v="34"/>
        <pc:sldMkLst>
          <pc:docMk/>
          <pc:sldMk cId="3819727782" sldId="1216"/>
        </pc:sldMkLst>
        <pc:spChg chg="add del mod">
          <ac:chgData name="Biersach, David" userId="14a9feb0-85a7-4da4-be8a-c1e22b637acc" providerId="ADAL" clId="{A9D60FCA-774D-40DD-8DDA-4D9256161AA4}" dt="2024-06-26T13:18:04.565" v="31" actId="478"/>
          <ac:spMkLst>
            <pc:docMk/>
            <pc:sldMk cId="3819727782" sldId="1216"/>
            <ac:spMk id="9" creationId="{861ECF48-932B-2850-6C19-9874F2C92A51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69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9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76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1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1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42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87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93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5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6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42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930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5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5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20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539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17" Type="http://schemas.openxmlformats.org/officeDocument/2006/relationships/image" Target="../media/image36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5" Type="http://schemas.openxmlformats.org/officeDocument/2006/relationships/image" Target="NULL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8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NULL"/><Relationship Id="rId9" Type="http://schemas.openxmlformats.org/officeDocument/2006/relationships/image" Target="../media/image4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0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44.png"/><Relationship Id="rId5" Type="http://schemas.openxmlformats.org/officeDocument/2006/relationships/image" Target="../media/image381.png"/><Relationship Id="rId10" Type="http://schemas.openxmlformats.org/officeDocument/2006/relationships/image" Target="../media/image43.png"/><Relationship Id="rId4" Type="http://schemas.openxmlformats.org/officeDocument/2006/relationships/image" Target="../media/image392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40.png"/><Relationship Id="rId3" Type="http://schemas.openxmlformats.org/officeDocument/2006/relationships/image" Target="../media/image470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6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0.png"/><Relationship Id="rId3" Type="http://schemas.openxmlformats.org/officeDocument/2006/relationships/image" Target="../media/image76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8.png"/><Relationship Id="rId5" Type="http://schemas.openxmlformats.org/officeDocument/2006/relationships/image" Target="NULL"/><Relationship Id="rId15" Type="http://schemas.openxmlformats.org/officeDocument/2006/relationships/image" Target="../media/image88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8.png"/><Relationship Id="rId18" Type="http://schemas.openxmlformats.org/officeDocument/2006/relationships/image" Target="../media/image860.png"/><Relationship Id="rId3" Type="http://schemas.openxmlformats.org/officeDocument/2006/relationships/image" Target="../media/image76.png"/><Relationship Id="rId21" Type="http://schemas.openxmlformats.org/officeDocument/2006/relationships/image" Target="../media/image890.png"/><Relationship Id="rId7" Type="http://schemas.openxmlformats.org/officeDocument/2006/relationships/image" Target="../media/image920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1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.png"/><Relationship Id="rId5" Type="http://schemas.openxmlformats.org/officeDocument/2006/relationships/image" Target="../media/image90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0.png"/><Relationship Id="rId4" Type="http://schemas.openxmlformats.org/officeDocument/2006/relationships/image" Target="NULL"/><Relationship Id="rId9" Type="http://schemas.openxmlformats.org/officeDocument/2006/relationships/image" Target="../media/image940.png"/><Relationship Id="rId1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9.png"/><Relationship Id="rId9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0.png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11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0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4.png"/><Relationship Id="rId7" Type="http://schemas.openxmlformats.org/officeDocument/2006/relationships/image" Target="../media/image9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0.png"/><Relationship Id="rId4" Type="http://schemas.openxmlformats.org/officeDocument/2006/relationships/image" Target="../media/image91.png"/><Relationship Id="rId9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11" Type="http://schemas.openxmlformats.org/officeDocument/2006/relationships/image" Target="../media/image1370.png"/><Relationship Id="rId5" Type="http://schemas.openxmlformats.org/officeDocument/2006/relationships/image" Target="../media/image136.png"/><Relationship Id="rId10" Type="http://schemas.openxmlformats.org/officeDocument/2006/relationships/image" Target="../media/image1460.png"/><Relationship Id="rId4" Type="http://schemas.openxmlformats.org/officeDocument/2006/relationships/image" Target="../media/image144.png"/><Relationship Id="rId9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NULL"/><Relationship Id="rId4" Type="http://schemas.openxmlformats.org/officeDocument/2006/relationships/image" Target="../media/image140.png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0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4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8.png"/><Relationship Id="rId9" Type="http://schemas.openxmlformats.org/officeDocument/2006/relationships/image" Target="../media/image14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image" Target="NULL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image" Target="../media/image156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0.png"/><Relationship Id="rId5" Type="http://schemas.openxmlformats.org/officeDocument/2006/relationships/image" Target="NULL"/><Relationship Id="rId10" Type="http://schemas.openxmlformats.org/officeDocument/2006/relationships/image" Target="../media/image1570.png"/><Relationship Id="rId4" Type="http://schemas.openxmlformats.org/officeDocument/2006/relationships/image" Target="NULL"/><Relationship Id="rId9" Type="http://schemas.openxmlformats.org/officeDocument/2006/relationships/image" Target="../media/image15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66.png"/><Relationship Id="rId4" Type="http://schemas.openxmlformats.org/officeDocument/2006/relationships/image" Target="../media/image1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720.png"/><Relationship Id="rId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7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20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0.png"/><Relationship Id="rId4" Type="http://schemas.openxmlformats.org/officeDocument/2006/relationships/image" Target="../media/image18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8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41.png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3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9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95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03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8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5.png"/><Relationship Id="rId7" Type="http://schemas.openxmlformats.org/officeDocument/2006/relationships/image" Target="../media/image4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slide" Target="slide7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212.png"/><Relationship Id="rId7" Type="http://schemas.openxmlformats.org/officeDocument/2006/relationships/image" Target="../media/image6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40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41.png"/><Relationship Id="rId7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16.png"/><Relationship Id="rId5" Type="http://schemas.openxmlformats.org/officeDocument/2006/relationships/image" Target="NULL"/><Relationship Id="rId10" Type="http://schemas.openxmlformats.org/officeDocument/2006/relationships/image" Target="../media/image551.png"/><Relationship Id="rId4" Type="http://schemas.openxmlformats.org/officeDocument/2006/relationships/image" Target="../media/image650.png"/><Relationship Id="rId9" Type="http://schemas.openxmlformats.org/officeDocument/2006/relationships/image" Target="../media/image21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7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11" Type="http://schemas.openxmlformats.org/officeDocument/2006/relationships/image" Target="../media/image640.png"/><Relationship Id="rId5" Type="http://schemas.openxmlformats.org/officeDocument/2006/relationships/image" Target="../media/image590.png"/><Relationship Id="rId10" Type="http://schemas.openxmlformats.org/officeDocument/2006/relationships/image" Target="../media/image217.png"/><Relationship Id="rId4" Type="http://schemas.openxmlformats.org/officeDocument/2006/relationships/image" Target="../media/image580.png"/><Relationship Id="rId9" Type="http://schemas.openxmlformats.org/officeDocument/2006/relationships/image" Target="../media/image2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20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0E80B-AFE1-6D7F-B469-DB0DDFAE5D54}"/>
              </a:ext>
            </a:extLst>
          </p:cNvPr>
          <p:cNvSpPr txBox="1"/>
          <p:nvPr/>
        </p:nvSpPr>
        <p:spPr>
          <a:xfrm>
            <a:off x="7103603" y="4237683"/>
            <a:ext cx="141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probability must be a </a:t>
            </a:r>
            <a:r>
              <a:rPr lang="en-US" i="1" dirty="0">
                <a:solidFill>
                  <a:srgbClr val="7030A0"/>
                </a:solidFill>
              </a:rPr>
              <a:t>non-negative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Ph.D.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double-slit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</a:t>
            </a:r>
            <a:r>
              <a:rPr lang="en-US" sz="2400" i="1" dirty="0"/>
              <a:t>generalized</a:t>
            </a:r>
            <a:r>
              <a:rPr lang="en-US" sz="2400" dirty="0"/>
              <a:t> inner product because it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</a:t>
            </a:r>
            <a:r>
              <a:rPr lang="en-US" sz="2400" b="1" dirty="0">
                <a:solidFill>
                  <a:srgbClr val="7030A0"/>
                </a:solidFill>
              </a:rPr>
              <a:t>scalar</a:t>
            </a:r>
            <a:r>
              <a:rPr lang="en-US" sz="2400" dirty="0"/>
              <a:t> product with its corresponding </a:t>
            </a:r>
            <a:r>
              <a:rPr lang="en-US" sz="2400" b="1" dirty="0"/>
              <a:t>ket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abstract (infinite dimensional)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matrices,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 - if represented by mathematical processes,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</a:t>
            </a:r>
            <a:r>
              <a:rPr lang="en-US" sz="2400" b="1" dirty="0" err="1"/>
              <a:t>eigenkets</a:t>
            </a:r>
            <a:endParaRPr lang="en-US" sz="2400" b="1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a wavefunction's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932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a canonical </a:t>
            </a:r>
            <a:r>
              <a:rPr lang="en-US" sz="2400" u="sng" dirty="0">
                <a:solidFill>
                  <a:srgbClr val="7030A0"/>
                </a:solidFill>
              </a:rPr>
              <a:t>basis</a:t>
            </a:r>
            <a:r>
              <a:rPr lang="en-US" sz="2400" dirty="0"/>
              <a:t> composed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the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20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</a:t>
            </a:r>
            <a:r>
              <a:rPr lang="en-US" sz="2400" b="1" dirty="0">
                <a:solidFill>
                  <a:srgbClr val="FF0000"/>
                </a:solidFill>
              </a:rPr>
              <a:t>interference pattern </a:t>
            </a:r>
            <a:r>
              <a:rPr lang="en-US" sz="2400" dirty="0"/>
              <a:t>made by a single particle passing through a </a:t>
            </a:r>
            <a:r>
              <a:rPr lang="en-US" sz="2400" b="1" dirty="0"/>
              <a:t>double slit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</a:t>
            </a:r>
            <a:r>
              <a:rPr lang="en-US" sz="2400" b="1" dirty="0">
                <a:solidFill>
                  <a:srgbClr val="0070C0"/>
                </a:solidFill>
              </a:rPr>
              <a:t>qubits</a:t>
            </a:r>
            <a:r>
              <a:rPr lang="en-US" sz="2400" dirty="0"/>
              <a:t> as a vector having </a:t>
            </a:r>
            <a:r>
              <a:rPr lang="en-US" sz="2400" b="1" dirty="0">
                <a:solidFill>
                  <a:srgbClr val="00B050"/>
                </a:solidFill>
              </a:rPr>
              <a:t>complex amplitudes </a:t>
            </a:r>
            <a:r>
              <a:rPr lang="en-US" sz="2400" dirty="0"/>
              <a:t>and a canonical measurement basis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three-dimensional </a:t>
            </a:r>
            <a:r>
              <a:rPr lang="en-US" sz="2400" b="1" dirty="0">
                <a:solidFill>
                  <a:srgbClr val="7030A0"/>
                </a:solidFill>
              </a:rPr>
              <a:t>Bloch Sphere </a:t>
            </a:r>
            <a:r>
              <a:rPr lang="en-US" sz="2400" dirty="0"/>
              <a:t>representation of a qubit having a potential </a:t>
            </a:r>
            <a:r>
              <a:rPr lang="en-US" sz="2400" b="1" dirty="0"/>
              <a:t>global phase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Assess the interplay of </a:t>
            </a:r>
            <a:r>
              <a:rPr lang="en-US" sz="2400" b="1" dirty="0">
                <a:solidFill>
                  <a:srgbClr val="FF0000"/>
                </a:solidFill>
              </a:rPr>
              <a:t>quantum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</a:t>
            </a:r>
            <a:r>
              <a:rPr lang="en-US" sz="2400" b="1" dirty="0"/>
              <a:t>Dirac bra-</a:t>
            </a:r>
            <a:r>
              <a:rPr lang="en-US" sz="2400" b="1" dirty="0" err="1"/>
              <a:t>ket</a:t>
            </a:r>
            <a:r>
              <a:rPr lang="en-US" sz="2400" b="1" dirty="0"/>
              <a:t> notation </a:t>
            </a:r>
            <a:r>
              <a:rPr lang="en-US" sz="2400" dirty="0"/>
              <a:t>for representing a basis-independent generalized </a:t>
            </a:r>
            <a:r>
              <a:rPr lang="en-US" sz="2400" b="1" dirty="0">
                <a:solidFill>
                  <a:srgbClr val="7030A0"/>
                </a:solidFill>
              </a:rPr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Determine the probability of a system moving between two states by calculating their </a:t>
            </a:r>
            <a:r>
              <a:rPr lang="en-US" sz="2400" b="1" dirty="0">
                <a:solidFill>
                  <a:srgbClr val="00B050"/>
                </a:solidFill>
              </a:rPr>
              <a:t>transition amplitude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76525" y="2867004"/>
            <a:ext cx="464881" cy="4882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cxnSpLocks/>
            <a:stCxn id="3" idx="2"/>
            <a:endCxn id="10" idx="1"/>
          </p:cNvCxnSpPr>
          <p:nvPr/>
        </p:nvCxnSpPr>
        <p:spPr>
          <a:xfrm rot="16200000" flipH="1">
            <a:off x="1858238" y="2292843"/>
            <a:ext cx="330113" cy="130646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Remember, components can be </a:t>
            </a:r>
            <a:r>
              <a:rPr lang="en-US" b="1" i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C0F744-46FB-A79B-107D-4BF74E392D9B}"/>
              </a:ext>
            </a:extLst>
          </p:cNvPr>
          <p:cNvGrpSpPr/>
          <p:nvPr/>
        </p:nvGrpSpPr>
        <p:grpSpPr>
          <a:xfrm>
            <a:off x="4031673" y="4621120"/>
            <a:ext cx="2129811" cy="369332"/>
            <a:chOff x="4031673" y="4621120"/>
            <a:chExt cx="212981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FF504E-7BBD-A1DA-CF2E-6F7BE21CFDFE}"/>
                    </a:ext>
                  </a:extLst>
                </p:cNvPr>
                <p:cNvSpPr txBox="1"/>
                <p:nvPr/>
              </p:nvSpPr>
              <p:spPr>
                <a:xfrm>
                  <a:off x="4031673" y="4621120"/>
                  <a:ext cx="3450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FF504E-7BBD-A1DA-CF2E-6F7BE21CF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673" y="4621120"/>
                  <a:ext cx="34509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526" r="-701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C4C3-433C-FEDC-3064-47B79C60578C}"/>
                    </a:ext>
                  </a:extLst>
                </p:cNvPr>
                <p:cNvSpPr txBox="1"/>
                <p:nvPr/>
              </p:nvSpPr>
              <p:spPr>
                <a:xfrm>
                  <a:off x="5816390" y="4621120"/>
                  <a:ext cx="3450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90C4C3-433C-FEDC-3064-47B79C605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390" y="4621120"/>
                  <a:ext cx="34509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0526" r="-526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</a:t>
            </a:r>
            <a:r>
              <a:rPr lang="en-US" sz="1800" b="1" u="sng" dirty="0">
                <a:solidFill>
                  <a:srgbClr val="7030A0"/>
                </a:solidFill>
              </a:rPr>
              <a:t>this</a:t>
            </a:r>
            <a:r>
              <a:rPr lang="en-US" sz="1800" dirty="0">
                <a:solidFill>
                  <a:srgbClr val="7030A0"/>
                </a:solidFill>
              </a:rPr>
              <a:t>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1938972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1938972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7EE8B4-7E2E-BB8F-8389-D5AFDCEBC010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773180" y="2211049"/>
            <a:ext cx="8014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D64456-CEE9-8DF1-D50F-9C48679C4D4A}"/>
              </a:ext>
            </a:extLst>
          </p:cNvPr>
          <p:cNvSpPr txBox="1"/>
          <p:nvPr/>
        </p:nvSpPr>
        <p:spPr>
          <a:xfrm>
            <a:off x="172387" y="4115318"/>
            <a:ext cx="966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Normalize</a:t>
            </a:r>
            <a:r>
              <a:rPr lang="en-US" sz="1400" dirty="0">
                <a:solidFill>
                  <a:srgbClr val="00B050"/>
                </a:solidFill>
              </a:rPr>
              <a:t> the state 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3E4C7-F4AC-FFE5-BE43-0AD02CC0701E}"/>
              </a:ext>
            </a:extLst>
          </p:cNvPr>
          <p:cNvSpPr/>
          <p:nvPr/>
        </p:nvSpPr>
        <p:spPr>
          <a:xfrm>
            <a:off x="3500203" y="5628805"/>
            <a:ext cx="831873" cy="3219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06523-07BA-C760-22DB-64338DC07A74}"/>
              </a:ext>
            </a:extLst>
          </p:cNvPr>
          <p:cNvSpPr/>
          <p:nvPr/>
        </p:nvSpPr>
        <p:spPr>
          <a:xfrm>
            <a:off x="6985361" y="5628805"/>
            <a:ext cx="831873" cy="3219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736562D-6F30-FDA2-5FF9-04CADC032DB3}"/>
              </a:ext>
            </a:extLst>
          </p:cNvPr>
          <p:cNvCxnSpPr>
            <a:stCxn id="10" idx="2"/>
            <a:endCxn id="16" idx="2"/>
          </p:cNvCxnSpPr>
          <p:nvPr/>
        </p:nvCxnSpPr>
        <p:spPr>
          <a:xfrm rot="16200000" flipH="1">
            <a:off x="5658719" y="4208165"/>
            <a:ext cx="12700" cy="3485158"/>
          </a:xfrm>
          <a:prstGeom prst="bentConnector3">
            <a:avLst>
              <a:gd name="adj1" fmla="val 3393441"/>
            </a:avLst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  <p:bldP spid="9" grpId="0"/>
      <p:bldP spid="10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</a:t>
            </a:r>
            <a:r>
              <a:rPr lang="en-US" sz="1600" b="1" dirty="0">
                <a:solidFill>
                  <a:srgbClr val="7030A0"/>
                </a:solidFill>
              </a:rPr>
              <a:t>unit</a:t>
            </a:r>
            <a:r>
              <a:rPr lang="en-US" sz="1600" dirty="0">
                <a:solidFill>
                  <a:srgbClr val="7030A0"/>
                </a:solidFill>
              </a:rPr>
              <a:t> modulus is a point on a </a:t>
            </a:r>
            <a:r>
              <a:rPr lang="en-US" sz="1600" b="1" dirty="0">
                <a:solidFill>
                  <a:srgbClr val="7030A0"/>
                </a:solidFill>
              </a:rPr>
              <a:t>unit</a:t>
            </a:r>
            <a:r>
              <a:rPr lang="en-US" sz="1600" dirty="0">
                <a:solidFill>
                  <a:srgbClr val="7030A0"/>
                </a:solidFill>
              </a:rPr>
              <a:t>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5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80682" y="6060414"/>
                <a:ext cx="4583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Now 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82" y="6060414"/>
                <a:ext cx="4583830" cy="369332"/>
              </a:xfrm>
              <a:prstGeom prst="rect">
                <a:avLst/>
              </a:prstGeom>
              <a:blipFill>
                <a:blip r:embed="rId16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338554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124416" y="3121402"/>
            <a:ext cx="565726" cy="5326321"/>
          </a:xfrm>
          <a:prstGeom prst="bentConnector3">
            <a:avLst>
              <a:gd name="adj1" fmla="val 6059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61DD99-0870-2D97-7B6D-366C4F7ADAC5}"/>
              </a:ext>
            </a:extLst>
          </p:cNvPr>
          <p:cNvSpPr txBox="1"/>
          <p:nvPr/>
        </p:nvSpPr>
        <p:spPr>
          <a:xfrm>
            <a:off x="4464323" y="5440826"/>
            <a:ext cx="2991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Trig version of Pythagorean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AEAD0-0B53-CDCA-713D-2CFD6C02E429}"/>
                  </a:ext>
                </a:extLst>
              </p:cNvPr>
              <p:cNvSpPr txBox="1"/>
              <p:nvPr/>
            </p:nvSpPr>
            <p:spPr>
              <a:xfrm>
                <a:off x="4599042" y="5051092"/>
                <a:ext cx="2120078" cy="34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1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7AEAD0-0B53-CDCA-713D-2CFD6C02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042" y="5051092"/>
                <a:ext cx="2120078" cy="343427"/>
              </a:xfrm>
              <a:prstGeom prst="rect">
                <a:avLst/>
              </a:prstGeom>
              <a:blipFill>
                <a:blip r:embed="rId1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E9ED92-EF79-C935-C28E-030CB752E372}"/>
              </a:ext>
            </a:extLst>
          </p:cNvPr>
          <p:cNvSpPr txBox="1"/>
          <p:nvPr/>
        </p:nvSpPr>
        <p:spPr>
          <a:xfrm>
            <a:off x="2587994" y="2543256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</a:t>
            </a:r>
            <a:r>
              <a:rPr lang="en-US" sz="1400" b="1" dirty="0">
                <a:solidFill>
                  <a:srgbClr val="00B050"/>
                </a:solidFill>
              </a:rPr>
              <a:t>normalized</a:t>
            </a:r>
            <a:r>
              <a:rPr lang="en-US" sz="1400" dirty="0">
                <a:solidFill>
                  <a:srgbClr val="00B050"/>
                </a:solidFill>
              </a:rPr>
              <a:t> ket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DD7A6-EBA6-5C75-87CA-6A0996461DF5}"/>
              </a:ext>
            </a:extLst>
          </p:cNvPr>
          <p:cNvSpPr txBox="1"/>
          <p:nvPr/>
        </p:nvSpPr>
        <p:spPr>
          <a:xfrm>
            <a:off x="4813283" y="2543256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Euler's Formula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2B117-4CBB-6168-6D85-B9028142BC93}"/>
              </a:ext>
            </a:extLst>
          </p:cNvPr>
          <p:cNvSpPr txBox="1"/>
          <p:nvPr/>
        </p:nvSpPr>
        <p:spPr>
          <a:xfrm>
            <a:off x="3152329" y="3392525"/>
            <a:ext cx="1660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Substitution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97BAA8-D9E8-31EA-68F0-7E1726EC63FB}"/>
              </a:ext>
            </a:extLst>
          </p:cNvPr>
          <p:cNvSpPr txBox="1"/>
          <p:nvPr/>
        </p:nvSpPr>
        <p:spPr>
          <a:xfrm>
            <a:off x="463778" y="3746570"/>
            <a:ext cx="179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Multiply ket by scalar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A9B25B-4500-4D9F-7292-13E359DEEC00}"/>
              </a:ext>
            </a:extLst>
          </p:cNvPr>
          <p:cNvSpPr/>
          <p:nvPr/>
        </p:nvSpPr>
        <p:spPr>
          <a:xfrm>
            <a:off x="510699" y="3446990"/>
            <a:ext cx="164872" cy="21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5A9908-CD2F-8DC0-2CF8-6C277BE5555F}"/>
              </a:ext>
            </a:extLst>
          </p:cNvPr>
          <p:cNvSpPr/>
          <p:nvPr/>
        </p:nvSpPr>
        <p:spPr>
          <a:xfrm>
            <a:off x="510699" y="6142480"/>
            <a:ext cx="164872" cy="21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E03709A-02F1-4FE9-F481-60B4380C897F}"/>
              </a:ext>
            </a:extLst>
          </p:cNvPr>
          <p:cNvCxnSpPr>
            <a:stCxn id="24" idx="1"/>
            <a:endCxn id="47" idx="1"/>
          </p:cNvCxnSpPr>
          <p:nvPr/>
        </p:nvCxnSpPr>
        <p:spPr>
          <a:xfrm rot="10800000" flipV="1">
            <a:off x="416857" y="3553926"/>
            <a:ext cx="93842" cy="2688988"/>
          </a:xfrm>
          <a:prstGeom prst="bentConnector3">
            <a:avLst>
              <a:gd name="adj1" fmla="val 343601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A4F5C-164D-E999-73B7-45FBAE8B283E}"/>
              </a:ext>
            </a:extLst>
          </p:cNvPr>
          <p:cNvSpPr/>
          <p:nvPr/>
        </p:nvSpPr>
        <p:spPr>
          <a:xfrm>
            <a:off x="7455920" y="5163145"/>
            <a:ext cx="1217357" cy="33547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132FE3-C541-0955-267A-A129D475E9E9}"/>
              </a:ext>
            </a:extLst>
          </p:cNvPr>
          <p:cNvGrpSpPr/>
          <p:nvPr/>
        </p:nvGrpSpPr>
        <p:grpSpPr>
          <a:xfrm>
            <a:off x="5425944" y="4483326"/>
            <a:ext cx="597005" cy="531436"/>
            <a:chOff x="5425944" y="4483326"/>
            <a:chExt cx="597005" cy="53143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9615CE-7B45-D423-CEA0-7C9C2B3D7149}"/>
                </a:ext>
              </a:extLst>
            </p:cNvPr>
            <p:cNvCxnSpPr/>
            <p:nvPr/>
          </p:nvCxnSpPr>
          <p:spPr>
            <a:xfrm flipV="1">
              <a:off x="5425944" y="4730698"/>
              <a:ext cx="597005" cy="28406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BFAF1E-2F67-9195-7219-696AE867437B}"/>
                </a:ext>
              </a:extLst>
            </p:cNvPr>
            <p:cNvSpPr txBox="1"/>
            <p:nvPr/>
          </p:nvSpPr>
          <p:spPr>
            <a:xfrm>
              <a:off x="5785598" y="4483326"/>
              <a:ext cx="201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B05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  <p:bldP spid="8" grpId="0"/>
      <p:bldP spid="12" grpId="0"/>
      <p:bldP spid="13" grpId="0"/>
      <p:bldP spid="16" grpId="0"/>
      <p:bldP spid="21" grpId="0"/>
      <p:bldP spid="23" grpId="0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60EF6-F155-D16C-3983-8C84F6267376}"/>
                  </a:ext>
                </a:extLst>
              </p:cNvPr>
              <p:cNvSpPr txBox="1"/>
              <p:nvPr/>
            </p:nvSpPr>
            <p:spPr>
              <a:xfrm>
                <a:off x="3656895" y="2508370"/>
                <a:ext cx="167458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affects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will collapse to either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endParaRPr lang="en-US" sz="1400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0B050"/>
                    </a:solidFill>
                  </a:rPr>
                  <a:t> represents the qubit phase which we cannot measure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760EF6-F155-D16C-3983-8C84F626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95" y="2508370"/>
                <a:ext cx="1674586" cy="1600438"/>
              </a:xfrm>
              <a:prstGeom prst="rect">
                <a:avLst/>
              </a:prstGeom>
              <a:blipFill>
                <a:blip r:embed="rId9"/>
                <a:stretch>
                  <a:fillRect t="-380" b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AA91A-2035-E57F-AC6D-387DA9B2C1E2}"/>
              </a:ext>
            </a:extLst>
          </p:cNvPr>
          <p:cNvGrpSpPr/>
          <p:nvPr/>
        </p:nvGrpSpPr>
        <p:grpSpPr>
          <a:xfrm>
            <a:off x="4663455" y="2039498"/>
            <a:ext cx="1350754" cy="683764"/>
            <a:chOff x="3969318" y="1993436"/>
            <a:chExt cx="1350754" cy="683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/>
                <p:nvPr/>
              </p:nvSpPr>
              <p:spPr>
                <a:xfrm>
                  <a:off x="3969318" y="1993436"/>
                  <a:ext cx="132228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1993436"/>
                  <a:ext cx="132228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687" r="-1843" b="-1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/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604" r="-3604"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555713" y="1327138"/>
                <a:ext cx="3564758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713" y="1327138"/>
                <a:ext cx="3564758" cy="319703"/>
              </a:xfrm>
              <a:prstGeom prst="rect">
                <a:avLst/>
              </a:prstGeom>
              <a:blipFill>
                <a:blip r:embed="rId6"/>
                <a:stretch>
                  <a:fillRect l="-12991" t="-167308" r="-13846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8D4BE-DA37-7643-D89D-CAEA60E93B1A}"/>
              </a:ext>
            </a:extLst>
          </p:cNvPr>
          <p:cNvGrpSpPr/>
          <p:nvPr/>
        </p:nvGrpSpPr>
        <p:grpSpPr>
          <a:xfrm>
            <a:off x="4038733" y="4751456"/>
            <a:ext cx="2763577" cy="1629272"/>
            <a:chOff x="3770742" y="4433221"/>
            <a:chExt cx="2763577" cy="1629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/>
                <p:nvPr/>
              </p:nvSpPr>
              <p:spPr>
                <a:xfrm>
                  <a:off x="3770742" y="4433221"/>
                  <a:ext cx="2763577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4433221"/>
                  <a:ext cx="2763577" cy="7523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/>
                <p:nvPr/>
              </p:nvSpPr>
              <p:spPr>
                <a:xfrm>
                  <a:off x="3770742" y="5310171"/>
                  <a:ext cx="2646045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5310171"/>
                  <a:ext cx="2646045" cy="7523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2A557B-B793-30E0-BBBB-4D3570F883CF}"/>
              </a:ext>
            </a:extLst>
          </p:cNvPr>
          <p:cNvGrpSpPr/>
          <p:nvPr/>
        </p:nvGrpSpPr>
        <p:grpSpPr>
          <a:xfrm>
            <a:off x="3721098" y="3773621"/>
            <a:ext cx="3235469" cy="624286"/>
            <a:chOff x="3218553" y="2778522"/>
            <a:chExt cx="3235469" cy="624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/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/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/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Every latitude must have a singular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value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blipFill>
                <a:blip r:embed="rId1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73E6E-4B14-4FB8-7197-99CCCE2A1875}"/>
              </a:ext>
            </a:extLst>
          </p:cNvPr>
          <p:cNvCxnSpPr/>
          <p:nvPr/>
        </p:nvCxnSpPr>
        <p:spPr>
          <a:xfrm>
            <a:off x="6014209" y="2191698"/>
            <a:ext cx="942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B083-130C-3698-B8A6-2B0D6384C609}"/>
              </a:ext>
            </a:extLst>
          </p:cNvPr>
          <p:cNvSpPr/>
          <p:nvPr/>
        </p:nvSpPr>
        <p:spPr>
          <a:xfrm>
            <a:off x="4663455" y="4136231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39B1F4-00F1-305B-1C6C-C3EBE2090138}"/>
              </a:ext>
            </a:extLst>
          </p:cNvPr>
          <p:cNvSpPr/>
          <p:nvPr/>
        </p:nvSpPr>
        <p:spPr>
          <a:xfrm>
            <a:off x="6638932" y="4134452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A9098E7-A9A7-6112-5083-CD953AADD282}"/>
              </a:ext>
            </a:extLst>
          </p:cNvPr>
          <p:cNvCxnSpPr>
            <a:stCxn id="25" idx="2"/>
            <a:endCxn id="32" idx="2"/>
          </p:cNvCxnSpPr>
          <p:nvPr/>
        </p:nvCxnSpPr>
        <p:spPr>
          <a:xfrm rot="5400000">
            <a:off x="6341758" y="3032227"/>
            <a:ext cx="1697783" cy="940055"/>
          </a:xfrm>
          <a:prstGeom prst="bentConnector3">
            <a:avLst>
              <a:gd name="adj1" fmla="val 1134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C1FA682-8684-1645-3270-B4356B3F8692}"/>
              </a:ext>
            </a:extLst>
          </p:cNvPr>
          <p:cNvCxnSpPr>
            <a:cxnSpLocks/>
            <a:stCxn id="25" idx="2"/>
            <a:endCxn id="30" idx="2"/>
          </p:cNvCxnSpPr>
          <p:nvPr/>
        </p:nvCxnSpPr>
        <p:spPr>
          <a:xfrm rot="5400000">
            <a:off x="5353129" y="2045378"/>
            <a:ext cx="1699562" cy="2915532"/>
          </a:xfrm>
          <a:prstGeom prst="bentConnector3">
            <a:avLst>
              <a:gd name="adj1" fmla="val 1134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8A2EAC-0D7A-58B6-7306-EDAE65AC8A8E}"/>
              </a:ext>
            </a:extLst>
          </p:cNvPr>
          <p:cNvSpPr txBox="1"/>
          <p:nvPr/>
        </p:nvSpPr>
        <p:spPr>
          <a:xfrm>
            <a:off x="3567659" y="2032855"/>
            <a:ext cx="827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poloidal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C17CE6-9FE6-B25F-E537-FB0DA724A27F}"/>
              </a:ext>
            </a:extLst>
          </p:cNvPr>
          <p:cNvSpPr txBox="1"/>
          <p:nvPr/>
        </p:nvSpPr>
        <p:spPr>
          <a:xfrm>
            <a:off x="3571725" y="2389375"/>
            <a:ext cx="827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toroidal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F1635-9E3B-75B9-7DE1-838096429EDF}"/>
                  </a:ext>
                </a:extLst>
              </p:cNvPr>
              <p:cNvSpPr txBox="1"/>
              <p:nvPr/>
            </p:nvSpPr>
            <p:spPr>
              <a:xfrm>
                <a:off x="7193638" y="5001928"/>
                <a:ext cx="14390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angle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</a:t>
                </a:r>
                <a:r>
                  <a:rPr lang="en-US" u="sng" dirty="0">
                    <a:solidFill>
                      <a:srgbClr val="7030A0"/>
                    </a:solidFill>
                  </a:rPr>
                  <a:t>not</a:t>
                </a:r>
                <a:r>
                  <a:rPr lang="en-US" dirty="0">
                    <a:solidFill>
                      <a:srgbClr val="7030A0"/>
                    </a:solidFill>
                  </a:rPr>
                  <a:t> affect the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8F1635-9E3B-75B9-7DE1-838096429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38" y="5001928"/>
                <a:ext cx="1439056" cy="1200329"/>
              </a:xfrm>
              <a:prstGeom prst="rect">
                <a:avLst/>
              </a:prstGeom>
              <a:blipFill>
                <a:blip r:embed="rId13"/>
                <a:stretch>
                  <a:fillRect l="-424" t="-3061" r="-847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8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30" grpId="0" animBg="1"/>
      <p:bldP spid="32" grpId="0" animBg="1"/>
      <p:bldP spid="3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B7583-AB71-34EB-C6E8-FE1B1CBF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5" y="1242468"/>
            <a:ext cx="6818510" cy="51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FAF39-0888-CB54-97AC-B56A1238CC06}"/>
              </a:ext>
            </a:extLst>
          </p:cNvPr>
          <p:cNvSpPr txBox="1"/>
          <p:nvPr/>
        </p:nvSpPr>
        <p:spPr>
          <a:xfrm>
            <a:off x="578031" y="3519344"/>
            <a:ext cx="102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 Waves</a:t>
            </a:r>
          </a:p>
        </p:txBody>
      </p:sp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432333"/>
                <a:ext cx="3564758" cy="319703"/>
              </a:xfrm>
              <a:prstGeom prst="rect">
                <a:avLst/>
              </a:prstGeom>
              <a:blipFill>
                <a:blip r:embed="rId4"/>
                <a:stretch>
                  <a:fillRect l="-13162" t="-167308" r="-13675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/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/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3" y="4783134"/>
                <a:ext cx="5110630" cy="583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/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/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/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521169"/>
                <a:ext cx="1322285" cy="307777"/>
              </a:xfrm>
              <a:prstGeom prst="rect">
                <a:avLst/>
              </a:prstGeom>
              <a:blipFill>
                <a:blip r:embed="rId9"/>
                <a:stretch>
                  <a:fillRect l="-3687" r="-184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/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14" y="1890849"/>
                <a:ext cx="1350754" cy="307777"/>
              </a:xfrm>
              <a:prstGeom prst="rect">
                <a:avLst/>
              </a:prstGeom>
              <a:blipFill>
                <a:blip r:embed="rId10"/>
                <a:stretch>
                  <a:fillRect l="-3604" r="-3604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/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41" y="2780458"/>
                <a:ext cx="1232325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/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Probabilities require measurements, and we can't measure global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blipFill>
                <a:blip r:embed="rId12"/>
                <a:stretch>
                  <a:fillRect l="-676" t="-2538" r="-24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87574EF-0A96-8AA2-70D9-FE96E7B3694A}"/>
              </a:ext>
            </a:extLst>
          </p:cNvPr>
          <p:cNvSpPr/>
          <p:nvPr/>
        </p:nvSpPr>
        <p:spPr>
          <a:xfrm>
            <a:off x="1771401" y="5066960"/>
            <a:ext cx="279881" cy="26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E1665-78D9-3AB3-4E87-BE3D99270191}"/>
              </a:ext>
            </a:extLst>
          </p:cNvPr>
          <p:cNvSpPr txBox="1"/>
          <p:nvPr/>
        </p:nvSpPr>
        <p:spPr>
          <a:xfrm>
            <a:off x="7261557" y="5612283"/>
            <a:ext cx="158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50/50 </a:t>
            </a:r>
            <a:r>
              <a:rPr lang="en-US" b="1" dirty="0">
                <a:solidFill>
                  <a:srgbClr val="7030A0"/>
                </a:solidFill>
              </a:rPr>
              <a:t>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/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018490"/>
                <a:ext cx="1541384" cy="276999"/>
              </a:xfrm>
              <a:prstGeom prst="rect">
                <a:avLst/>
              </a:prstGeom>
              <a:blipFill>
                <a:blip r:embed="rId13"/>
                <a:stretch>
                  <a:fillRect l="-27668" t="-173913" r="-9486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/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z basis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344" y="4936510"/>
                <a:ext cx="1541384" cy="276999"/>
              </a:xfrm>
              <a:prstGeom prst="rect">
                <a:avLst/>
              </a:prstGeom>
              <a:blipFill>
                <a:blip r:embed="rId14"/>
                <a:stretch>
                  <a:fillRect l="-27668" t="-180000" r="-9486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DB2193-9DB3-678D-E1EE-E7888B032C6E}"/>
              </a:ext>
            </a:extLst>
          </p:cNvPr>
          <p:cNvSpPr/>
          <p:nvPr/>
        </p:nvSpPr>
        <p:spPr>
          <a:xfrm>
            <a:off x="5357813" y="1432333"/>
            <a:ext cx="230981" cy="2151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25724-EC8A-6FA5-9723-C2376FE81F54}"/>
              </a:ext>
            </a:extLst>
          </p:cNvPr>
          <p:cNvSpPr/>
          <p:nvPr/>
        </p:nvSpPr>
        <p:spPr>
          <a:xfrm>
            <a:off x="2308485" y="3391348"/>
            <a:ext cx="157397" cy="247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0EDF8-55C4-E7B1-62FF-A208DEBBCE8E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V="1">
            <a:off x="2465882" y="1432333"/>
            <a:ext cx="3007422" cy="2082590"/>
          </a:xfrm>
          <a:prstGeom prst="bentConnector4">
            <a:avLst>
              <a:gd name="adj1" fmla="val 18174"/>
              <a:gd name="adj2" fmla="val 10881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0EA383-C74D-2777-19AF-DE58A2FCFD0B}"/>
              </a:ext>
            </a:extLst>
          </p:cNvPr>
          <p:cNvSpPr txBox="1"/>
          <p:nvPr/>
        </p:nvSpPr>
        <p:spPr>
          <a:xfrm>
            <a:off x="406608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/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blipFill>
                <a:blip r:embed="rId15"/>
                <a:stretch>
                  <a:fillRect l="-8911" r="-89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/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blipFill>
                <a:blip r:embed="rId16"/>
                <a:stretch>
                  <a:fillRect l="-8738" r="-58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/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blipFill>
                <a:blip r:embed="rId17"/>
                <a:stretch>
                  <a:fillRect l="-6207" t="-175556" r="-6482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5215B92-1D95-7DC6-5155-B5F35EF6F81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509438"/>
            <a:ext cx="1524101" cy="183043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1A8D76-461A-1632-33DF-18C5CBBE6F36}"/>
              </a:ext>
            </a:extLst>
          </p:cNvPr>
          <p:cNvCxnSpPr>
            <a:cxnSpLocks/>
          </p:cNvCxnSpPr>
          <p:nvPr/>
        </p:nvCxnSpPr>
        <p:spPr>
          <a:xfrm>
            <a:off x="1416571" y="335065"/>
            <a:ext cx="0" cy="2135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1601324-3B99-9361-F680-E722D9369AF7}"/>
              </a:ext>
            </a:extLst>
          </p:cNvPr>
          <p:cNvSpPr txBox="1"/>
          <p:nvPr/>
        </p:nvSpPr>
        <p:spPr>
          <a:xfrm>
            <a:off x="387106" y="310729"/>
            <a:ext cx="80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z basis</a:t>
            </a:r>
          </a:p>
        </p:txBody>
      </p:sp>
    </p:spTree>
    <p:extLst>
      <p:ext uri="{BB962C8B-B14F-4D97-AF65-F5344CB8AC3E}">
        <p14:creationId xmlns:p14="http://schemas.microsoft.com/office/powerpoint/2010/main" val="26196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3" grpId="0"/>
      <p:bldP spid="12" grpId="0"/>
      <p:bldP spid="13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7" grpId="0" animBg="1"/>
      <p:bldP spid="9" grpId="0"/>
      <p:bldP spid="15" grpId="0"/>
      <p:bldP spid="2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399BC3-FD2D-12BC-61CE-18EFD97F54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10" y="1386532"/>
            <a:ext cx="6552381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Cell 1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3241333" y="137420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676274" y="228774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5515346" y="3658329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542386" y="389172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440420" y="412848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7671089" y="480005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6197425" y="503065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6137958" y="548609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3377359" y="4572686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3902121" y="618399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D88F36E-77C0-B812-81D5-08D1D66B0C10}"/>
              </a:ext>
            </a:extLst>
          </p:cNvPr>
          <p:cNvSpPr/>
          <p:nvPr/>
        </p:nvSpPr>
        <p:spPr>
          <a:xfrm>
            <a:off x="2893926" y="3295650"/>
            <a:ext cx="808602" cy="2266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791A3-E07E-6E23-B576-1AB0C07D0F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05" y="1852809"/>
            <a:ext cx="6476190" cy="3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3815666" y="1896779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3710392" y="2115762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5329446" y="2341061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3909840" y="257849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3974518" y="279954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7731537" y="3940270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4494344" y="4160519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5162250" y="439795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3705819" y="3484670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3860677" y="4635858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815D29B-9BE5-CC89-7527-61209E83C484}"/>
              </a:ext>
            </a:extLst>
          </p:cNvPr>
          <p:cNvSpPr/>
          <p:nvPr/>
        </p:nvSpPr>
        <p:spPr>
          <a:xfrm>
            <a:off x="3604701" y="4708026"/>
            <a:ext cx="101118" cy="2402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3EE50D-C17C-9E0B-9692-1FE3E0851A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8" y="1406333"/>
            <a:ext cx="3257143" cy="4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374809" y="57279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782451" y="140407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5067983" y="161716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072286" y="1873360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4978510" y="211079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570976" y="3006360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5498158" y="345826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5761157" y="369623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4183080" y="2570207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4529667" y="5034520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17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frequencies</a:t>
            </a:r>
            <a:r>
              <a:rPr lang="en-US" dirty="0"/>
              <a:t>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06D5-A1D9-64CF-BE28-1445051A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72" y="1358262"/>
            <a:ext cx="2623078" cy="1799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/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blipFill>
                <a:blip r:embed="rId6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FDE866-7FD2-9ADA-484C-FDDB54CD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743" y="4384172"/>
            <a:ext cx="1736617" cy="1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523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50056" y="2628461"/>
            <a:ext cx="235886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unique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in this system where a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102069" y="2627077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we can use these vectors as a </a:t>
            </a:r>
            <a:r>
              <a:rPr lang="en-US" b="1" dirty="0">
                <a:solidFill>
                  <a:srgbClr val="7030A0"/>
                </a:solidFill>
              </a:rPr>
              <a:t>basis set </a:t>
            </a:r>
            <a:r>
              <a:rPr lang="en-US" dirty="0">
                <a:solidFill>
                  <a:srgbClr val="7030A0"/>
                </a:solidFill>
              </a:rPr>
              <a:t>for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27242"/>
            <a:ext cx="590111" cy="2441707"/>
          </a:xfrm>
          <a:prstGeom prst="bentConnector3">
            <a:avLst>
              <a:gd name="adj1" fmla="val 13873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50843" y="3975982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4888125-E691-45BE-14CF-E16D2D597E10}"/>
              </a:ext>
            </a:extLst>
          </p:cNvPr>
          <p:cNvGrpSpPr/>
          <p:nvPr/>
        </p:nvGrpSpPr>
        <p:grpSpPr>
          <a:xfrm>
            <a:off x="2755226" y="25523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7000E1-461F-5554-DE36-681FAB3E6738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174A4B9-2217-3616-7996-EA591B8D242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B1F484-4086-EE62-A0F6-259E8328AAA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582797-BD30-9038-EC1E-2DC3D12643CB}"/>
              </a:ext>
            </a:extLst>
          </p:cNvPr>
          <p:cNvSpPr txBox="1"/>
          <p:nvPr/>
        </p:nvSpPr>
        <p:spPr>
          <a:xfrm>
            <a:off x="350056" y="2628461"/>
            <a:ext cx="2358864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unique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in this system where a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99DEE-3645-4338-8121-6CA62C945464}"/>
              </a:ext>
            </a:extLst>
          </p:cNvPr>
          <p:cNvSpPr txBox="1"/>
          <p:nvPr/>
        </p:nvSpPr>
        <p:spPr>
          <a:xfrm>
            <a:off x="6102069" y="2627077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we can use these vectors as a </a:t>
            </a:r>
            <a:r>
              <a:rPr lang="en-US" b="1" dirty="0">
                <a:solidFill>
                  <a:srgbClr val="7030A0"/>
                </a:solidFill>
              </a:rPr>
              <a:t>basis set </a:t>
            </a:r>
            <a:r>
              <a:rPr lang="en-US" dirty="0">
                <a:solidFill>
                  <a:srgbClr val="7030A0"/>
                </a:solidFill>
              </a:rPr>
              <a:t>for this system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BABE17-F86C-DB12-D194-388E6C8AD85B}"/>
              </a:ext>
            </a:extLst>
          </p:cNvPr>
          <p:cNvSpPr/>
          <p:nvPr/>
        </p:nvSpPr>
        <p:spPr>
          <a:xfrm>
            <a:off x="6353175" y="4337050"/>
            <a:ext cx="111125" cy="13875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DE1D16-2029-77F3-E1D5-023C04AE93C7}"/>
              </a:ext>
            </a:extLst>
          </p:cNvPr>
          <p:cNvSpPr/>
          <p:nvPr/>
        </p:nvSpPr>
        <p:spPr>
          <a:xfrm>
            <a:off x="7629151" y="5219701"/>
            <a:ext cx="111125" cy="13875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264D970-7119-B528-4E61-EAA10B35BC6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16200000" flipH="1">
            <a:off x="6674780" y="4209766"/>
            <a:ext cx="743893" cy="1275976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0EF328A-4D03-DC67-AE66-DD85662F5047}"/>
              </a:ext>
            </a:extLst>
          </p:cNvPr>
          <p:cNvSpPr/>
          <p:nvPr/>
        </p:nvSpPr>
        <p:spPr>
          <a:xfrm>
            <a:off x="1972383" y="3121051"/>
            <a:ext cx="902502" cy="241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055FE-BAAA-F57B-E82C-BC9F047E41D0}"/>
                  </a:ext>
                </a:extLst>
              </p:cNvPr>
              <p:cNvSpPr txBox="1"/>
              <p:nvPr/>
            </p:nvSpPr>
            <p:spPr>
              <a:xfrm>
                <a:off x="6755496" y="4544477"/>
                <a:ext cx="11750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055FE-BAAA-F57B-E82C-BC9F047E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96" y="4544477"/>
                <a:ext cx="1175055" cy="369332"/>
              </a:xfrm>
              <a:prstGeom prst="rect">
                <a:avLst/>
              </a:prstGeom>
              <a:blipFill>
                <a:blip r:embed="rId7"/>
                <a:stretch>
                  <a:fillRect l="-15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</a:t>
                </a:r>
                <a:r>
                  <a:rPr lang="en-US" i="1" dirty="0">
                    <a:solidFill>
                      <a:srgbClr val="7030A0"/>
                    </a:solidFill>
                  </a:rPr>
                  <a:t>initial</a:t>
                </a:r>
                <a:r>
                  <a:rPr lang="en-US" dirty="0">
                    <a:solidFill>
                      <a:srgbClr val="7030A0"/>
                    </a:solidFill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end</a:t>
                </a:r>
                <a:r>
                  <a:rPr lang="en-US" dirty="0">
                    <a:solidFill>
                      <a:srgbClr val="7030A0"/>
                    </a:solidFill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958980"/>
              </a:xfrm>
              <a:prstGeom prst="rect">
                <a:avLst/>
              </a:prstGeom>
              <a:blipFill>
                <a:blip r:embed="rId5"/>
                <a:stretch>
                  <a:fillRect l="-1091" t="-17834" r="-6909" b="-97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its bra: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t="-24299" r="-2421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6" y="3916176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two </a:t>
            </a:r>
            <a:r>
              <a:rPr lang="en-US" dirty="0" err="1">
                <a:solidFill>
                  <a:srgbClr val="7030A0"/>
                </a:solidFill>
              </a:rPr>
              <a:t>kets</a:t>
            </a:r>
            <a:r>
              <a:rPr lang="en-US" dirty="0">
                <a:solidFill>
                  <a:srgbClr val="7030A0"/>
                </a:solidFill>
              </a:rPr>
              <a:t> (states)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142716" y="5926444"/>
            <a:ext cx="402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a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F39628-613A-A9C1-A242-18707D43C7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2" y="1292290"/>
            <a:ext cx="7422296" cy="33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993EA-84F2-AF31-652B-45FF1B1D4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41" y="4793533"/>
            <a:ext cx="2484523" cy="1695786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730607" y="16482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152998" y="289103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446128" y="330137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14771" y="2956558"/>
            <a:ext cx="234750" cy="2382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158255" y="6249483"/>
            <a:ext cx="52240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433D9F-477D-D804-353B-B0E98A578D81}"/>
              </a:ext>
            </a:extLst>
          </p:cNvPr>
          <p:cNvGrpSpPr/>
          <p:nvPr/>
        </p:nvGrpSpPr>
        <p:grpSpPr>
          <a:xfrm>
            <a:off x="8226338" y="4127972"/>
            <a:ext cx="672470" cy="369332"/>
            <a:chOff x="3647644" y="5409771"/>
            <a:chExt cx="67247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2372EF-22F5-333D-8B06-5613D03E6B0A}"/>
                </a:ext>
              </a:extLst>
            </p:cNvPr>
            <p:cNvSpPr txBox="1"/>
            <p:nvPr/>
          </p:nvSpPr>
          <p:spPr>
            <a:xfrm>
              <a:off x="3936656" y="5409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866B25-B0FE-FC89-5F65-9F5FE8C8C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28901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3C2F978-F5C0-0447-A978-04D333E6F664}"/>
              </a:ext>
            </a:extLst>
          </p:cNvPr>
          <p:cNvSpPr txBox="1"/>
          <p:nvPr/>
        </p:nvSpPr>
        <p:spPr>
          <a:xfrm>
            <a:off x="5371142" y="2802188"/>
            <a:ext cx="1787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 singleton ‘j’ must have a 1 coefficient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92E8DC-9095-99D7-2E47-6F773231E256}"/>
              </a:ext>
            </a:extLst>
          </p:cNvPr>
          <p:cNvSpPr/>
          <p:nvPr/>
        </p:nvSpPr>
        <p:spPr>
          <a:xfrm>
            <a:off x="5145853" y="4193493"/>
            <a:ext cx="2176904" cy="2382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F513B-D9FA-CAC3-6B08-6B651E45D186}"/>
              </a:ext>
            </a:extLst>
          </p:cNvPr>
          <p:cNvSpPr/>
          <p:nvPr/>
        </p:nvSpPr>
        <p:spPr>
          <a:xfrm>
            <a:off x="5841641" y="5575912"/>
            <a:ext cx="311509" cy="241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10" grpId="0"/>
      <p:bldP spid="14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8EB17D-D912-DB5F-7897-E9D462EC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74" y="1636281"/>
            <a:ext cx="7182453" cy="23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10479" y="158768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1691" y="22027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975967" y="261817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641971" y="289484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056654" y="283038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44831" y="343660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8096041" y="3634552"/>
            <a:ext cx="761842" cy="369332"/>
            <a:chOff x="2157212" y="5356391"/>
            <a:chExt cx="76184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53559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17433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943274" y="4739601"/>
            <a:ext cx="2985991" cy="1426964"/>
            <a:chOff x="1038351" y="4514032"/>
            <a:chExt cx="2985991" cy="1426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1" y="5017666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by a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scalar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1" y="5017666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026" b="-13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425672" y="4221706"/>
                <a:ext cx="2843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why not?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72" y="4221706"/>
                <a:ext cx="2843407" cy="276999"/>
              </a:xfrm>
              <a:prstGeom prst="rect">
                <a:avLst/>
              </a:prstGeom>
              <a:blipFill>
                <a:blip r:embed="rId7"/>
                <a:stretch>
                  <a:fillRect l="-5150" t="-180000" r="-1717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24996AB-8193-58B0-9D33-28497B3B0B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908" y="1395162"/>
            <a:ext cx="1660110" cy="19844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FA7FF0-1FF1-82FC-AA1E-59BE333C65E5}"/>
              </a:ext>
            </a:extLst>
          </p:cNvPr>
          <p:cNvSpPr/>
          <p:nvPr/>
        </p:nvSpPr>
        <p:spPr>
          <a:xfrm>
            <a:off x="980774" y="2894840"/>
            <a:ext cx="266699" cy="2382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98307-98DA-E840-5A0C-4457BA7A2DC7}"/>
              </a:ext>
            </a:extLst>
          </p:cNvPr>
          <p:cNvSpPr/>
          <p:nvPr/>
        </p:nvSpPr>
        <p:spPr>
          <a:xfrm>
            <a:off x="7352067" y="2534004"/>
            <a:ext cx="266699" cy="2382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AD17E74-DB9E-9988-A1C4-F3BD3001422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5400000" flipH="1" flipV="1">
            <a:off x="4000207" y="-352080"/>
            <a:ext cx="599125" cy="6371293"/>
          </a:xfrm>
          <a:prstGeom prst="bentConnector5">
            <a:avLst>
              <a:gd name="adj1" fmla="val -18018"/>
              <a:gd name="adj2" fmla="val 78405"/>
              <a:gd name="adj3" fmla="val 1519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D4B0BF-6124-8054-91C4-8B5422713FDF}"/>
                  </a:ext>
                </a:extLst>
              </p:cNvPr>
              <p:cNvSpPr txBox="1"/>
              <p:nvPr/>
            </p:nvSpPr>
            <p:spPr>
              <a:xfrm>
                <a:off x="5474889" y="1487374"/>
                <a:ext cx="1452741" cy="461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</a:t>
                </a:r>
                <a:r>
                  <a:rPr lang="en-US" sz="1200" b="1" i="1" dirty="0"/>
                  <a:t>before</a:t>
                </a:r>
                <a:r>
                  <a:rPr lang="en-US" sz="1200" dirty="0"/>
                  <a:t> the scalar multiplication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D4B0BF-6124-8054-91C4-8B542271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889" y="1487374"/>
                <a:ext cx="1452741" cy="461665"/>
              </a:xfrm>
              <a:prstGeom prst="rect">
                <a:avLst/>
              </a:prstGeom>
              <a:blipFill>
                <a:blip r:embed="rId9"/>
                <a:stretch>
                  <a:fillRect t="-55696" b="-49367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C75C1955-B1DA-1871-DACF-3E59BD053A04}"/>
              </a:ext>
            </a:extLst>
          </p:cNvPr>
          <p:cNvSpPr/>
          <p:nvPr/>
        </p:nvSpPr>
        <p:spPr>
          <a:xfrm>
            <a:off x="3594100" y="2273300"/>
            <a:ext cx="120483" cy="181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F4832-38A0-27E2-FD87-C636A6738B0E}"/>
              </a:ext>
            </a:extLst>
          </p:cNvPr>
          <p:cNvSpPr/>
          <p:nvPr/>
        </p:nvSpPr>
        <p:spPr>
          <a:xfrm>
            <a:off x="5852881" y="5438672"/>
            <a:ext cx="887985" cy="241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  <p:bldP spid="14" grpId="0" animBg="1"/>
      <p:bldP spid="15" grpId="0" animBg="1"/>
      <p:bldP spid="47" grpId="0" animBg="1"/>
      <p:bldP spid="48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577899-55EA-B007-4669-E01FF42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3" y="1407013"/>
            <a:ext cx="6769600" cy="50858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D495FA-DE66-0286-68F0-7543209CB553}"/>
              </a:ext>
            </a:extLst>
          </p:cNvPr>
          <p:cNvGrpSpPr/>
          <p:nvPr/>
        </p:nvGrpSpPr>
        <p:grpSpPr>
          <a:xfrm>
            <a:off x="5477752" y="5107433"/>
            <a:ext cx="3320322" cy="807856"/>
            <a:chOff x="4144780" y="5913620"/>
            <a:chExt cx="3320322" cy="8078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161BD5-7008-267A-74B2-406DC84F2DE0}"/>
                </a:ext>
              </a:extLst>
            </p:cNvPr>
            <p:cNvSpPr/>
            <p:nvPr/>
          </p:nvSpPr>
          <p:spPr>
            <a:xfrm>
              <a:off x="4144780" y="5913620"/>
              <a:ext cx="3320322" cy="807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CA7A1DB-56B3-2954-42CB-A228FE144940}"/>
                    </a:ext>
                  </a:extLst>
                </p:cNvPr>
                <p:cNvSpPr txBox="1"/>
                <p:nvPr/>
              </p:nvSpPr>
              <p:spPr>
                <a:xfrm>
                  <a:off x="4246982" y="6009355"/>
                  <a:ext cx="3070391" cy="6163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.4714−.7071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.2357+.4714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2.2%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27.7%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CA7A1DB-56B3-2954-42CB-A228FE144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982" y="6009355"/>
                  <a:ext cx="3070391" cy="6163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9D5AFB-3784-9756-BCBC-C84B365F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09" y="1600398"/>
            <a:ext cx="2594278" cy="2142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ECB2D5-E649-52DE-884B-DF23A204D2AB}"/>
              </a:ext>
            </a:extLst>
          </p:cNvPr>
          <p:cNvGrpSpPr/>
          <p:nvPr/>
        </p:nvGrpSpPr>
        <p:grpSpPr>
          <a:xfrm>
            <a:off x="2629134" y="134982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41B06F-EFE2-6272-7D05-860D9C368A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21E1EE-75F9-D3C0-78CE-92BAD4CB40C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B517E2-1560-0E90-7524-B036D1F33880}"/>
              </a:ext>
            </a:extLst>
          </p:cNvPr>
          <p:cNvGrpSpPr/>
          <p:nvPr/>
        </p:nvGrpSpPr>
        <p:grpSpPr>
          <a:xfrm>
            <a:off x="4581040" y="174164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CCBC11-D119-53B1-1850-C13F5F82F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F3D2F4-115D-E069-7DF5-BDC084A2BBE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F03A16-25AA-FE2A-7C79-66FE96335371}"/>
              </a:ext>
            </a:extLst>
          </p:cNvPr>
          <p:cNvGrpSpPr/>
          <p:nvPr/>
        </p:nvGrpSpPr>
        <p:grpSpPr>
          <a:xfrm>
            <a:off x="7057552" y="389192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F86D7E-259B-316F-29E2-E933307E9F4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4752CC-45CD-2AB6-166D-654A2A419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7038A-D36E-92CD-E461-4A16083FD50D}"/>
              </a:ext>
            </a:extLst>
          </p:cNvPr>
          <p:cNvGrpSpPr/>
          <p:nvPr/>
        </p:nvGrpSpPr>
        <p:grpSpPr>
          <a:xfrm>
            <a:off x="3780676" y="2122116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A8AA2B-B524-0595-D891-C36C58E932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479CB6B-CAB4-F009-699C-8EF1B85D4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A5D578-6B34-F78F-26ED-F482E809B74D}"/>
              </a:ext>
            </a:extLst>
          </p:cNvPr>
          <p:cNvGrpSpPr/>
          <p:nvPr/>
        </p:nvGrpSpPr>
        <p:grpSpPr>
          <a:xfrm>
            <a:off x="4779265" y="4643919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4F7CCC-6089-D272-15F8-1DD54D115F2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FF060B-A847-6B13-AF35-499FDDB99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601DFA6-8CE1-477B-9435-4E9E04D4B763}"/>
              </a:ext>
            </a:extLst>
          </p:cNvPr>
          <p:cNvSpPr/>
          <p:nvPr/>
        </p:nvSpPr>
        <p:spPr>
          <a:xfrm>
            <a:off x="6020313" y="4406623"/>
            <a:ext cx="2235200" cy="539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Probabilities are amplitudes squared</a:t>
            </a:r>
          </a:p>
        </p:txBody>
      </p:sp>
    </p:spTree>
    <p:extLst>
      <p:ext uri="{BB962C8B-B14F-4D97-AF65-F5344CB8AC3E}">
        <p14:creationId xmlns:p14="http://schemas.microsoft.com/office/powerpoint/2010/main" val="41854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871ED-FEF0-87BE-0AC4-BF0B933E1205}"/>
              </a:ext>
            </a:extLst>
          </p:cNvPr>
          <p:cNvSpPr/>
          <p:nvPr/>
        </p:nvSpPr>
        <p:spPr>
          <a:xfrm>
            <a:off x="2917012" y="3668528"/>
            <a:ext cx="891728" cy="2644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1AF73-FD31-B382-8B22-2116F659172F}"/>
              </a:ext>
            </a:extLst>
          </p:cNvPr>
          <p:cNvSpPr/>
          <p:nvPr/>
        </p:nvSpPr>
        <p:spPr>
          <a:xfrm>
            <a:off x="7071014" y="3668528"/>
            <a:ext cx="891728" cy="2644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650535" y="3503107"/>
            <a:ext cx="838064" cy="369332"/>
            <a:chOff x="3647644" y="5359159"/>
            <a:chExt cx="838064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102250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125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199475" y="4659939"/>
            <a:ext cx="1736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A </a:t>
            </a:r>
            <a:r>
              <a:rPr lang="en-US" sz="1400" b="1" dirty="0">
                <a:solidFill>
                  <a:srgbClr val="00B050"/>
                </a:solidFill>
              </a:rPr>
              <a:t>non-zero</a:t>
            </a:r>
            <a:r>
              <a:rPr lang="en-US" sz="1400" dirty="0">
                <a:solidFill>
                  <a:srgbClr val="00B050"/>
                </a:solidFill>
              </a:rPr>
              <a:t> transition probability as the two states are </a:t>
            </a:r>
            <a:r>
              <a:rPr lang="en-US" sz="1400" u="sng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orthogonal because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they are </a:t>
            </a:r>
            <a:r>
              <a:rPr lang="en-US" sz="1400" u="sng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mutually exclusive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16200000" flipV="1">
            <a:off x="7673052" y="4265272"/>
            <a:ext cx="583239" cy="206095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2885F73-3AB5-F458-1D80-1B4C1F83F54D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6857263" y="5047906"/>
            <a:ext cx="342212" cy="304531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20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Redefine vectors to include </a:t>
            </a:r>
            <a:r>
              <a:rPr lang="en-US" sz="2400" b="1" dirty="0">
                <a:solidFill>
                  <a:srgbClr val="0070C0"/>
                </a:solidFill>
              </a:rPr>
              <a:t>abstract vectors</a:t>
            </a:r>
            <a:r>
              <a:rPr lang="en-US" sz="2400" dirty="0"/>
              <a:t>, orthogonal functions, and </a:t>
            </a:r>
            <a:r>
              <a:rPr lang="en-US" sz="2400" b="1" dirty="0">
                <a:solidFill>
                  <a:srgbClr val="7030A0"/>
                </a:solidFill>
              </a:rPr>
              <a:t>Hilbert Spaces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and apply </a:t>
            </a:r>
            <a:r>
              <a:rPr lang="en-US" sz="2400" b="1" dirty="0">
                <a:solidFill>
                  <a:srgbClr val="FF0000"/>
                </a:solidFill>
              </a:rPr>
              <a:t>Operators</a:t>
            </a:r>
            <a:r>
              <a:rPr lang="en-US" sz="2400" dirty="0"/>
              <a:t> (matrices &amp; functions) to state vectors and identify the </a:t>
            </a:r>
            <a:r>
              <a:rPr lang="en-US" sz="2400" b="1" dirty="0">
                <a:solidFill>
                  <a:srgbClr val="00B050"/>
                </a:solidFill>
              </a:rPr>
              <a:t>Eigenfunctions of an Operator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to calculate the </a:t>
            </a:r>
            <a:r>
              <a:rPr lang="en-US" sz="2400" b="1" dirty="0"/>
              <a:t>expectation values </a:t>
            </a:r>
            <a:r>
              <a:rPr lang="en-US" sz="2400" dirty="0"/>
              <a:t>of an operator producing an </a:t>
            </a:r>
            <a:r>
              <a:rPr lang="en-US" sz="2400" i="1" dirty="0"/>
              <a:t>observable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Determine if two operators support the commutative property by calculating their </a:t>
            </a:r>
            <a:r>
              <a:rPr lang="en-US" sz="2400" b="1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706084"/>
            <a:ext cx="334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of the two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A96B74-AB13-461F-37BD-EDB9C5FBF0FF}"/>
              </a:ext>
            </a:extLst>
          </p:cNvPr>
          <p:cNvSpPr/>
          <p:nvPr/>
        </p:nvSpPr>
        <p:spPr>
          <a:xfrm>
            <a:off x="5763818" y="5087805"/>
            <a:ext cx="117987" cy="16223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53F65-AFBB-5A87-C772-7542DE0BC844}"/>
              </a:ext>
            </a:extLst>
          </p:cNvPr>
          <p:cNvSpPr/>
          <p:nvPr/>
        </p:nvSpPr>
        <p:spPr>
          <a:xfrm>
            <a:off x="7540113" y="5069766"/>
            <a:ext cx="117987" cy="162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644C7C3-DFE5-7246-FA0D-B09A5FFEF98E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6701940" y="4190639"/>
            <a:ext cx="18039" cy="1776295"/>
          </a:xfrm>
          <a:prstGeom prst="bentConnector3">
            <a:avLst>
              <a:gd name="adj1" fmla="val 136725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 </a:t>
            </a:r>
            <a:r>
              <a:rPr lang="en-US" dirty="0">
                <a:solidFill>
                  <a:srgbClr val="7030A0"/>
                </a:solidFill>
              </a:rPr>
              <a:t>function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observable, such as position, momentum, and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only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37520" y="1437819"/>
            <a:ext cx="3160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</a:t>
            </a:r>
            <a:r>
              <a:rPr lang="en-US" sz="1400" u="sng" dirty="0">
                <a:solidFill>
                  <a:srgbClr val="FF0000"/>
                </a:solidFill>
              </a:rPr>
              <a:t>operator as a matrix</a:t>
            </a:r>
            <a:r>
              <a:rPr lang="en-US" sz="1400" dirty="0">
                <a:solidFill>
                  <a:srgbClr val="FF0000"/>
                </a:solidFill>
              </a:rPr>
              <a:t>, acting on a vector through the dot product, but an operator can be a </a:t>
            </a:r>
            <a:r>
              <a:rPr lang="en-US" sz="1400" b="1" dirty="0">
                <a:solidFill>
                  <a:srgbClr val="FF0000"/>
                </a:solidFill>
              </a:rPr>
              <a:t>function or action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3F6F8A34-D9F7-5505-18C1-7D6B370631CB}"/>
              </a:ext>
            </a:extLst>
          </p:cNvPr>
          <p:cNvSpPr/>
          <p:nvPr/>
        </p:nvSpPr>
        <p:spPr>
          <a:xfrm flipH="1">
            <a:off x="5319423" y="2099189"/>
            <a:ext cx="1558455" cy="461132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7BB3DC72-490B-FF7B-F1F5-6BC31884C82D}"/>
              </a:ext>
            </a:extLst>
          </p:cNvPr>
          <p:cNvSpPr/>
          <p:nvPr/>
        </p:nvSpPr>
        <p:spPr>
          <a:xfrm flipH="1" flipV="1">
            <a:off x="6572281" y="5644644"/>
            <a:ext cx="1558455" cy="46113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</a:t>
                </a:r>
                <a:r>
                  <a:rPr lang="en-US" u="sng" dirty="0">
                    <a:solidFill>
                      <a:srgbClr val="7030A0"/>
                    </a:solidFill>
                  </a:rPr>
                  <a:t>multiple</a:t>
                </a:r>
                <a:r>
                  <a:rPr lang="en-US" dirty="0">
                    <a:solidFill>
                      <a:srgbClr val="7030A0"/>
                    </a:solidFill>
                  </a:rPr>
                  <a:t> of the associated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</a:t>
                </a:r>
                <a:r>
                  <a:rPr lang="en-US" b="1" dirty="0">
                    <a:solidFill>
                      <a:srgbClr val="FF0000"/>
                    </a:solidFill>
                  </a:rPr>
                  <a:t>ket</a:t>
                </a:r>
                <a:r>
                  <a:rPr lang="en-US" dirty="0">
                    <a:solidFill>
                      <a:srgbClr val="FF0000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34F1EEA-D0A8-800A-49B6-743412AC4C0B}"/>
              </a:ext>
            </a:extLst>
          </p:cNvPr>
          <p:cNvSpPr/>
          <p:nvPr/>
        </p:nvSpPr>
        <p:spPr>
          <a:xfrm>
            <a:off x="1717544" y="3452050"/>
            <a:ext cx="870668" cy="4698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093AF-D0E8-A391-9D6B-1C000C386103}"/>
              </a:ext>
            </a:extLst>
          </p:cNvPr>
          <p:cNvSpPr/>
          <p:nvPr/>
        </p:nvSpPr>
        <p:spPr>
          <a:xfrm>
            <a:off x="3575022" y="3451209"/>
            <a:ext cx="792190" cy="4698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  <p:bldP spid="13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</a:t>
                </a:r>
                <a:r>
                  <a:rPr lang="en-US" i="1" dirty="0">
                    <a:solidFill>
                      <a:srgbClr val="7030A0"/>
                    </a:solidFill>
                  </a:rPr>
                  <a:t>in any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00B026-D4E2-1432-B0C2-053641792DBE}"/>
              </a:ext>
            </a:extLst>
          </p:cNvPr>
          <p:cNvCxnSpPr>
            <a:cxnSpLocks/>
          </p:cNvCxnSpPr>
          <p:nvPr/>
        </p:nvCxnSpPr>
        <p:spPr>
          <a:xfrm flipH="1">
            <a:off x="3852472" y="3669074"/>
            <a:ext cx="2632648" cy="7140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F36300-93B3-39F4-6309-494419F8103A}"/>
              </a:ext>
            </a:extLst>
          </p:cNvPr>
          <p:cNvCxnSpPr>
            <a:cxnSpLocks/>
          </p:cNvCxnSpPr>
          <p:nvPr/>
        </p:nvCxnSpPr>
        <p:spPr>
          <a:xfrm>
            <a:off x="4050565" y="2010169"/>
            <a:ext cx="2300719" cy="10730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7030A0"/>
                    </a:solidFill>
                  </a:rPr>
                  <a:t>Eigenvalues</a:t>
                </a:r>
                <a:r>
                  <a:rPr lang="en-US" sz="1400" dirty="0">
                    <a:solidFill>
                      <a:srgbClr val="7030A0"/>
                    </a:solidFill>
                  </a:rPr>
                  <a:t>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78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050E70-32A7-A451-0224-E9CAE0178067}"/>
              </a:ext>
            </a:extLst>
          </p:cNvPr>
          <p:cNvCxnSpPr/>
          <p:nvPr/>
        </p:nvCxnSpPr>
        <p:spPr>
          <a:xfrm flipV="1">
            <a:off x="5066675" y="4579495"/>
            <a:ext cx="562132" cy="56213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2132A8E-5883-6FC2-A30B-AE841C505A3E}"/>
              </a:ext>
            </a:extLst>
          </p:cNvPr>
          <p:cNvSpPr/>
          <p:nvPr/>
        </p:nvSpPr>
        <p:spPr>
          <a:xfrm>
            <a:off x="4152900" y="5881687"/>
            <a:ext cx="419100" cy="31335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45A0E-141F-4DCB-BE82-9A3C2516232B}"/>
              </a:ext>
            </a:extLst>
          </p:cNvPr>
          <p:cNvSpPr/>
          <p:nvPr/>
        </p:nvSpPr>
        <p:spPr>
          <a:xfrm>
            <a:off x="5443727" y="5881686"/>
            <a:ext cx="419100" cy="31335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66663A5-432E-D81D-7107-45F8E4B4FA16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5400000" flipH="1" flipV="1">
            <a:off x="5007863" y="5236274"/>
            <a:ext cx="1" cy="1290827"/>
          </a:xfrm>
          <a:prstGeom prst="bentConnector3">
            <a:avLst>
              <a:gd name="adj1" fmla="val 228601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444FC7-9797-28A4-B06B-5290848CB509}"/>
              </a:ext>
            </a:extLst>
          </p:cNvPr>
          <p:cNvGrpSpPr/>
          <p:nvPr/>
        </p:nvGrpSpPr>
        <p:grpSpPr>
          <a:xfrm>
            <a:off x="6410797" y="3790721"/>
            <a:ext cx="2047084" cy="574431"/>
            <a:chOff x="6410797" y="3738256"/>
            <a:chExt cx="2047084" cy="574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6C494A-8323-3F13-27D9-53F45D50E487}"/>
                    </a:ext>
                  </a:extLst>
                </p:cNvPr>
                <p:cNvSpPr txBox="1"/>
                <p:nvPr/>
              </p:nvSpPr>
              <p:spPr>
                <a:xfrm>
                  <a:off x="6457950" y="4004910"/>
                  <a:ext cx="19999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6C494A-8323-3F13-27D9-53F45D50E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950" y="4004910"/>
                  <a:ext cx="1999931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1DD5FD-AB35-1F8B-F827-7FF45B621980}"/>
                    </a:ext>
                  </a:extLst>
                </p:cNvPr>
                <p:cNvSpPr txBox="1"/>
                <p:nvPr/>
              </p:nvSpPr>
              <p:spPr>
                <a:xfrm>
                  <a:off x="6410797" y="3738256"/>
                  <a:ext cx="19999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func>
                          <m:funcPr>
                            <m:ctrlPr>
                              <a:rPr lang="en-US" sz="1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1DD5FD-AB35-1F8B-F827-7FF45B6219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0797" y="3738256"/>
                  <a:ext cx="1999931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  <p:bldP spid="2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the expected measured 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 magnitude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 #59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180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1926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</a:t>
            </a:r>
            <a:r>
              <a:rPr lang="en-US" u="sng" dirty="0">
                <a:solidFill>
                  <a:srgbClr val="7030A0"/>
                </a:solidFill>
              </a:rPr>
              <a:t>variances</a:t>
            </a:r>
            <a:r>
              <a:rPr lang="en-US" dirty="0">
                <a:solidFill>
                  <a:srgbClr val="7030A0"/>
                </a:solidFill>
              </a:rPr>
              <a:t> of two arbitrary Hermitian operators is always greater than or equal to one-fourth the square of the </a:t>
            </a:r>
            <a:r>
              <a:rPr lang="en-US" i="1" dirty="0">
                <a:solidFill>
                  <a:srgbClr val="7030A0"/>
                </a:solidFill>
              </a:rPr>
              <a:t>expected value</a:t>
            </a:r>
            <a:r>
              <a:rPr lang="en-US" dirty="0">
                <a:solidFill>
                  <a:srgbClr val="7030A0"/>
                </a:solidFill>
              </a:rPr>
              <a:t>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79777-2094-E7EC-3A8F-E6C8FFAE43AA}"/>
              </a:ext>
            </a:extLst>
          </p:cNvPr>
          <p:cNvSpPr/>
          <p:nvPr/>
        </p:nvSpPr>
        <p:spPr>
          <a:xfrm>
            <a:off x="674558" y="3949520"/>
            <a:ext cx="823031" cy="3558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2C9DF6-60A3-4517-495B-5D5C132844F2}"/>
              </a:ext>
            </a:extLst>
          </p:cNvPr>
          <p:cNvSpPr/>
          <p:nvPr/>
        </p:nvSpPr>
        <p:spPr>
          <a:xfrm>
            <a:off x="3144491" y="5510820"/>
            <a:ext cx="777427" cy="3558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177665F-C1E2-082B-1731-BA0D03E5D93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1706923" y="3684537"/>
            <a:ext cx="1205433" cy="2447131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  <p:bldP spid="5" grpId="0" animBg="1"/>
      <p:bldP spid="5" grpId="1" animBg="1"/>
      <p:bldP spid="6" grpId="0" animBg="1"/>
      <p:bldP spid="6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D7B993-90D3-DE96-D643-2EBA4461E4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59" y="1400340"/>
            <a:ext cx="6945282" cy="36196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640868" y="178255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118356" y="31141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72390" y="333309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832294" y="38837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91501" y="4439103"/>
            <a:ext cx="818040" cy="369332"/>
            <a:chOff x="3647644" y="5356391"/>
            <a:chExt cx="8180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08222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43458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E639B-3177-DF9B-D741-C8CC983A5FC5}"/>
              </a:ext>
            </a:extLst>
          </p:cNvPr>
          <p:cNvGrpSpPr/>
          <p:nvPr/>
        </p:nvGrpSpPr>
        <p:grpSpPr>
          <a:xfrm>
            <a:off x="8005416" y="4650639"/>
            <a:ext cx="891376" cy="369332"/>
            <a:chOff x="2157212" y="5349996"/>
            <a:chExt cx="891376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9A8D38-E5FE-6B8A-1E4E-3F07D2A2DDBF}"/>
                </a:ext>
              </a:extLst>
            </p:cNvPr>
            <p:cNvSpPr txBox="1"/>
            <p:nvPr/>
          </p:nvSpPr>
          <p:spPr>
            <a:xfrm>
              <a:off x="2665130" y="534999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CB5D9D4-EA1A-F890-D0F4-CF3FCF433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5099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60FD43-1E6B-0DDD-359A-92AA64EE2D1E}"/>
              </a:ext>
            </a:extLst>
          </p:cNvPr>
          <p:cNvSpPr/>
          <p:nvPr/>
        </p:nvSpPr>
        <p:spPr>
          <a:xfrm>
            <a:off x="6285478" y="3838574"/>
            <a:ext cx="445864" cy="46892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A9535-6903-55B7-4F85-46296C2E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195" y="1400476"/>
            <a:ext cx="4887611" cy="3588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803679" y="13362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616266" y="186533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82219" y="203369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024779" y="311079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171339" y="348421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6167557" y="4335709"/>
            <a:ext cx="791822" cy="369332"/>
            <a:chOff x="2157212" y="5356391"/>
            <a:chExt cx="79182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56557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4870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2" y="4369581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82082" y="2905401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2" y="2905401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6C113F0-0EE7-527A-73B2-B85D8E9FAA76}"/>
              </a:ext>
            </a:extLst>
          </p:cNvPr>
          <p:cNvSpPr txBox="1"/>
          <p:nvPr/>
        </p:nvSpPr>
        <p:spPr>
          <a:xfrm>
            <a:off x="3468791" y="3471737"/>
            <a:ext cx="185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D66429-6B5B-133B-059C-C39876738162}"/>
              </a:ext>
            </a:extLst>
          </p:cNvPr>
          <p:cNvCxnSpPr/>
          <p:nvPr/>
        </p:nvCxnSpPr>
        <p:spPr>
          <a:xfrm>
            <a:off x="4839794" y="3666116"/>
            <a:ext cx="0" cy="12639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5BF24E7-1085-1F8B-925D-63E641209810}"/>
              </a:ext>
            </a:extLst>
          </p:cNvPr>
          <p:cNvGrpSpPr/>
          <p:nvPr/>
        </p:nvGrpSpPr>
        <p:grpSpPr>
          <a:xfrm>
            <a:off x="5657259" y="4685677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217B2B-29F4-094E-BA8C-32FDFBA368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5CAC23-1C57-53B8-8FF1-5B80CA817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C8AB24-7517-F6F6-A6D6-34A7DB3E20D6}"/>
              </a:ext>
            </a:extLst>
          </p:cNvPr>
          <p:cNvCxnSpPr/>
          <p:nvPr/>
        </p:nvCxnSpPr>
        <p:spPr>
          <a:xfrm>
            <a:off x="1506511" y="3666116"/>
            <a:ext cx="712033" cy="8009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3662A-345D-913D-F76B-BFE4117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9" y="571886"/>
            <a:ext cx="6960529" cy="4336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325" y="303054"/>
            <a:ext cx="2369260" cy="1103455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Cell 3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224072" y="779489"/>
            <a:ext cx="850548" cy="504033"/>
            <a:chOff x="5144791" y="2014787"/>
            <a:chExt cx="850548" cy="50403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91" y="2014787"/>
              <a:ext cx="516745" cy="2490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11881" y="21494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092706" y="114689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244682" y="147875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944434" y="19836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3" y="269496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/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7030B3A-C562-F733-B076-D54B900AD416}"/>
              </a:ext>
            </a:extLst>
          </p:cNvPr>
          <p:cNvGrpSpPr/>
          <p:nvPr/>
        </p:nvGrpSpPr>
        <p:grpSpPr>
          <a:xfrm>
            <a:off x="4873873" y="2309305"/>
            <a:ext cx="1068643" cy="369332"/>
            <a:chOff x="3647644" y="5359159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B48D0-5E78-2895-3917-A378CB80A2E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8C8A2A-D80C-B35C-564F-972BACF5A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93C7D-0FA8-BFBA-D8C1-F2C3D0A3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74" y="5177075"/>
            <a:ext cx="6271079" cy="14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73662A-345D-913D-F76B-BFE41171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9" y="571886"/>
            <a:ext cx="6960529" cy="4336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325" y="303054"/>
            <a:ext cx="2369260" cy="1103455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Cell 3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224072" y="779489"/>
            <a:ext cx="850548" cy="504033"/>
            <a:chOff x="5144791" y="2014787"/>
            <a:chExt cx="850548" cy="50403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4791" y="2014787"/>
              <a:ext cx="516745" cy="2490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11881" y="214948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092706" y="114689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244682" y="147875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944434" y="19836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3" y="269496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/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AAEE5-373C-8612-30FC-FB9CF08E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164" y="2644942"/>
                <a:ext cx="5706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87E5953-C913-ADE5-7BB7-D90B302EA33A}"/>
              </a:ext>
            </a:extLst>
          </p:cNvPr>
          <p:cNvGrpSpPr/>
          <p:nvPr/>
        </p:nvGrpSpPr>
        <p:grpSpPr>
          <a:xfrm>
            <a:off x="4873873" y="2309305"/>
            <a:ext cx="1068643" cy="369332"/>
            <a:chOff x="3647644" y="5359159"/>
            <a:chExt cx="106864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006E5B-ACEF-8A13-78A5-32C57502CA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7289DB-83B7-B966-B35C-22E568B89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110A7-B0AC-0F7B-1C02-457D392F4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407" y="4719751"/>
            <a:ext cx="2779420" cy="1740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BB17B-A6DD-1905-31F4-A10262AB9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196" y="5140292"/>
            <a:ext cx="2594848" cy="459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169A59-DEA7-3E66-874B-535E92609FB5}"/>
              </a:ext>
            </a:extLst>
          </p:cNvPr>
          <p:cNvSpPr/>
          <p:nvPr/>
        </p:nvSpPr>
        <p:spPr>
          <a:xfrm>
            <a:off x="5181417" y="5140292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7A7DCC-D296-02F3-B036-AF39F9C34989}"/>
              </a:ext>
            </a:extLst>
          </p:cNvPr>
          <p:cNvSpPr/>
          <p:nvPr/>
        </p:nvSpPr>
        <p:spPr>
          <a:xfrm>
            <a:off x="6672088" y="5140292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C2F4D9-3061-F097-D49B-1B2C7CAD4F0C}"/>
              </a:ext>
            </a:extLst>
          </p:cNvPr>
          <p:cNvCxnSpPr>
            <a:cxnSpLocks/>
            <a:stCxn id="14" idx="2"/>
            <a:endCxn id="15" idx="2"/>
          </p:cNvCxnSpPr>
          <p:nvPr/>
        </p:nvCxnSpPr>
        <p:spPr>
          <a:xfrm rot="5400000" flipH="1" flipV="1">
            <a:off x="6046229" y="4819809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9DED8-845C-80B3-7095-EDE074D92C30}"/>
                  </a:ext>
                </a:extLst>
              </p:cNvPr>
              <p:cNvSpPr txBox="1"/>
              <p:nvPr/>
            </p:nvSpPr>
            <p:spPr>
              <a:xfrm>
                <a:off x="5172880" y="5887559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eigenvector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79DED8-845C-80B3-7095-EDE074D92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80" y="5887559"/>
                <a:ext cx="1995067" cy="655629"/>
              </a:xfrm>
              <a:prstGeom prst="rect">
                <a:avLst/>
              </a:prstGeom>
              <a:blipFill>
                <a:blip r:embed="rId8"/>
                <a:stretch>
                  <a:fillRect t="-68224" r="-6422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3869F0E-9708-81E7-D88C-BA1F5B524A56}"/>
              </a:ext>
            </a:extLst>
          </p:cNvPr>
          <p:cNvGrpSpPr/>
          <p:nvPr/>
        </p:nvGrpSpPr>
        <p:grpSpPr>
          <a:xfrm>
            <a:off x="4539211" y="31510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619C09-F6D6-2485-9FEE-7267735B2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88272E4-1837-091A-3A7C-43AED2B0E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7F35-7BE2-9B92-C9C2-0DB09C326AE1}"/>
              </a:ext>
            </a:extLst>
          </p:cNvPr>
          <p:cNvCxnSpPr/>
          <p:nvPr/>
        </p:nvCxnSpPr>
        <p:spPr>
          <a:xfrm flipV="1">
            <a:off x="3325435" y="3512345"/>
            <a:ext cx="0" cy="3995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E3F52D-020F-1827-26EA-C76F1D2A0377}"/>
              </a:ext>
            </a:extLst>
          </p:cNvPr>
          <p:cNvGrpSpPr/>
          <p:nvPr/>
        </p:nvGrpSpPr>
        <p:grpSpPr>
          <a:xfrm>
            <a:off x="7223468" y="411805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6CCDC4-4A17-C4EE-92B1-AF3AF964ED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E8565D-D776-D1AA-2528-B9D4EEF98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77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</a:t>
            </a:r>
            <a:r>
              <a:rPr lang="en-US" sz="1200" i="1" dirty="0"/>
              <a:t>eigenstate</a:t>
            </a:r>
            <a:r>
              <a:rPr lang="en-US" sz="1200" dirty="0"/>
              <a:t> belonging to that </a:t>
            </a:r>
            <a:r>
              <a:rPr lang="en-US" sz="1200" u="sng" dirty="0"/>
              <a:t>same</a:t>
            </a:r>
            <a:r>
              <a:rPr lang="en-US" sz="1200" dirty="0"/>
              <a:t>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B8088-5FBC-C208-719C-4F6B1A2746C0}"/>
              </a:ext>
            </a:extLst>
          </p:cNvPr>
          <p:cNvSpPr txBox="1"/>
          <p:nvPr/>
        </p:nvSpPr>
        <p:spPr>
          <a:xfrm>
            <a:off x="234143" y="1345150"/>
            <a:ext cx="10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Photons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FBA7C-1BE0-9637-7EEB-0C5D2E08A11A}"/>
              </a:ext>
            </a:extLst>
          </p:cNvPr>
          <p:cNvSpPr/>
          <p:nvPr/>
        </p:nvSpPr>
        <p:spPr>
          <a:xfrm>
            <a:off x="5016500" y="3984625"/>
            <a:ext cx="515242" cy="28509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8FF3B-CC16-52BF-32AE-E17F3FB6F0DA}"/>
              </a:ext>
            </a:extLst>
          </p:cNvPr>
          <p:cNvSpPr/>
          <p:nvPr/>
        </p:nvSpPr>
        <p:spPr>
          <a:xfrm>
            <a:off x="5864250" y="1203836"/>
            <a:ext cx="923899" cy="264745"/>
          </a:xfrm>
          <a:prstGeom prst="rect">
            <a:avLst/>
          </a:prstGeom>
          <a:noFill/>
          <a:ln w="28575">
            <a:solidFill>
              <a:srgbClr val="00A9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83B32-4867-A5F2-13C4-43B0CE927F71}"/>
              </a:ext>
            </a:extLst>
          </p:cNvPr>
          <p:cNvSpPr txBox="1"/>
          <p:nvPr/>
        </p:nvSpPr>
        <p:spPr>
          <a:xfrm>
            <a:off x="1261213" y="5236247"/>
            <a:ext cx="3329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Or </a:t>
            </a:r>
            <a:r>
              <a:rPr lang="en-US" sz="1400" b="1" dirty="0">
                <a:solidFill>
                  <a:srgbClr val="FF0000"/>
                </a:solidFill>
              </a:rPr>
              <a:t>eigenvectors</a:t>
            </a:r>
            <a:r>
              <a:rPr lang="en-US" sz="1400" dirty="0">
                <a:solidFill>
                  <a:srgbClr val="FF0000"/>
                </a:solidFill>
              </a:rPr>
              <a:t> if the operator is a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3BFEA-DE8D-B5D6-55AD-6E4070B52245}"/>
              </a:ext>
            </a:extLst>
          </p:cNvPr>
          <p:cNvSpPr/>
          <p:nvPr/>
        </p:nvSpPr>
        <p:spPr>
          <a:xfrm>
            <a:off x="4586480" y="5604148"/>
            <a:ext cx="1210297" cy="22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91152E7-8ED3-BA99-C3F6-784652301BB1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590834" y="5390136"/>
            <a:ext cx="600795" cy="21401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728417" y="273274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788141" y="3760763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774891C-5C20-E5DC-012F-346615D16F2E}"/>
              </a:ext>
            </a:extLst>
          </p:cNvPr>
          <p:cNvSpPr/>
          <p:nvPr/>
        </p:nvSpPr>
        <p:spPr>
          <a:xfrm>
            <a:off x="2505814" y="6356351"/>
            <a:ext cx="2222604" cy="182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AA11C-D9E7-C667-96A0-2D2782B2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5" y="1385446"/>
            <a:ext cx="5630611" cy="2686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147805" y="130333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644418" y="180025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56683" y="334907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003538" y="377790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767496" y="3303716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496" y="3303716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50125" y="4651631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272EC-3E8F-96FE-A967-A549716CF254}"/>
              </a:ext>
            </a:extLst>
          </p:cNvPr>
          <p:cNvSpPr/>
          <p:nvPr/>
        </p:nvSpPr>
        <p:spPr>
          <a:xfrm>
            <a:off x="1396818" y="1416403"/>
            <a:ext cx="1124263" cy="1552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20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3 of 3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Time Dependent Schrodinger Equation </a:t>
            </a:r>
            <a:r>
              <a:rPr lang="en-US" sz="2400" dirty="0"/>
              <a:t>(TDSE)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to Schrodinger’s Wave Equation to establish its connection to a </a:t>
            </a:r>
            <a:r>
              <a:rPr lang="en-US" sz="2400" b="1" dirty="0">
                <a:solidFill>
                  <a:srgbClr val="00B050"/>
                </a:solidFill>
              </a:rPr>
              <a:t>probability density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Time Independent Schrodinger Equation </a:t>
            </a:r>
            <a:r>
              <a:rPr lang="en-US" sz="2400" dirty="0"/>
              <a:t>(TISE)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TISE to develop solutions for the probable location of a particle trapped in an </a:t>
            </a:r>
            <a:r>
              <a:rPr lang="en-US" sz="2400" b="1" dirty="0">
                <a:solidFill>
                  <a:srgbClr val="0070C0"/>
                </a:solidFill>
              </a:rPr>
              <a:t>Infinite Potential Well </a:t>
            </a:r>
            <a:r>
              <a:rPr lang="en-US" sz="2400" dirty="0"/>
              <a:t>and a </a:t>
            </a:r>
            <a:r>
              <a:rPr lang="en-US" sz="2400" b="1" dirty="0">
                <a:solidFill>
                  <a:srgbClr val="00B050"/>
                </a:solidFill>
              </a:rPr>
              <a:t>Finite Potential Well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</a:t>
            </a:r>
            <a:r>
              <a:rPr lang="en-US" sz="2400" b="1" dirty="0"/>
              <a:t>Quantum Harmonic Oscillator </a:t>
            </a:r>
            <a:r>
              <a:rPr lang="en-US" sz="2400" dirty="0"/>
              <a:t>and the potential for </a:t>
            </a:r>
            <a:r>
              <a:rPr lang="en-US" sz="2400" b="1" dirty="0">
                <a:solidFill>
                  <a:srgbClr val="FF0000"/>
                </a:solidFill>
              </a:rPr>
              <a:t>Quantum Tunnelling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Bohr’s Energy Quantization to the </a:t>
            </a:r>
            <a:r>
              <a:rPr lang="en-US" sz="2400" b="1" dirty="0"/>
              <a:t>3D Radial Schrodinger Equation for the Hydrogen Atom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54EFFB-31AC-D2A6-BFE4-021F5D57761D}"/>
              </a:ext>
            </a:extLst>
          </p:cNvPr>
          <p:cNvSpPr/>
          <p:nvPr/>
        </p:nvSpPr>
        <p:spPr>
          <a:xfrm>
            <a:off x="6842899" y="1599425"/>
            <a:ext cx="25178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AC7B1-2133-878D-C4B7-103790937D11}"/>
              </a:ext>
            </a:extLst>
          </p:cNvPr>
          <p:cNvSpPr/>
          <p:nvPr/>
        </p:nvSpPr>
        <p:spPr>
          <a:xfrm>
            <a:off x="7432158" y="2354745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22D532-ABF0-66EF-78CC-BCC78399458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7055825" y="1789391"/>
            <a:ext cx="478321" cy="6523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13843-95F1-1996-2BA2-F404E91821CA}"/>
              </a:ext>
            </a:extLst>
          </p:cNvPr>
          <p:cNvSpPr/>
          <p:nvPr/>
        </p:nvSpPr>
        <p:spPr>
          <a:xfrm>
            <a:off x="4742854" y="4453623"/>
            <a:ext cx="314921" cy="287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6C9AD-F40C-F7D7-CDDE-701F4C7FC218}"/>
              </a:ext>
            </a:extLst>
          </p:cNvPr>
          <p:cNvSpPr/>
          <p:nvPr/>
        </p:nvSpPr>
        <p:spPr>
          <a:xfrm>
            <a:off x="8084544" y="2359668"/>
            <a:ext cx="543948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1305E1-2125-7E3C-BFB9-70DBC0D3F15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 flipV="1">
            <a:off x="5437761" y="1822221"/>
            <a:ext cx="2381310" cy="3456203"/>
          </a:xfrm>
          <a:prstGeom prst="bentConnector5">
            <a:avLst>
              <a:gd name="adj1" fmla="val -9600"/>
              <a:gd name="adj2" fmla="val 23854"/>
              <a:gd name="adj3" fmla="val 1096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C7D8C56-50C2-A4D9-2CDF-848835954853}"/>
              </a:ext>
            </a:extLst>
          </p:cNvPr>
          <p:cNvSpPr/>
          <p:nvPr/>
        </p:nvSpPr>
        <p:spPr>
          <a:xfrm>
            <a:off x="6199528" y="4609785"/>
            <a:ext cx="2196587" cy="65561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816256-A560-4780-2EE1-C8B1DAE32BC8}"/>
              </a:ext>
            </a:extLst>
          </p:cNvPr>
          <p:cNvSpPr/>
          <p:nvPr/>
        </p:nvSpPr>
        <p:spPr>
          <a:xfrm>
            <a:off x="507952" y="4453624"/>
            <a:ext cx="232376" cy="3246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BCDF65-A3DF-15D3-8F38-70A8D9440525}"/>
              </a:ext>
            </a:extLst>
          </p:cNvPr>
          <p:cNvSpPr/>
          <p:nvPr/>
        </p:nvSpPr>
        <p:spPr>
          <a:xfrm>
            <a:off x="4867319" y="4449327"/>
            <a:ext cx="232376" cy="3246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54D2864-9571-BEB6-2A7F-5A0CE6F4908E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5400000" flipH="1" flipV="1">
            <a:off x="2801675" y="2271793"/>
            <a:ext cx="4297" cy="4359367"/>
          </a:xfrm>
          <a:prstGeom prst="bentConnector3">
            <a:avLst>
              <a:gd name="adj1" fmla="val 77062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F90677-EE7A-811F-EE6E-4ECCF449F875}"/>
                  </a:ext>
                </a:extLst>
              </p:cNvPr>
              <p:cNvSpPr txBox="1"/>
              <p:nvPr/>
            </p:nvSpPr>
            <p:spPr>
              <a:xfrm>
                <a:off x="4572000" y="5629165"/>
                <a:ext cx="28601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implies a wave…</a:t>
                </a:r>
              </a:p>
              <a:p>
                <a:pPr algn="r"/>
                <a:r>
                  <a:rPr lang="en-US" dirty="0"/>
                  <a:t>But what wave yields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F90677-EE7A-811F-EE6E-4ECCF449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629165"/>
                <a:ext cx="2860158" cy="646331"/>
              </a:xfrm>
              <a:prstGeom prst="rect">
                <a:avLst/>
              </a:prstGeom>
              <a:blipFill>
                <a:blip r:embed="rId14"/>
                <a:stretch>
                  <a:fillRect t="-4717" r="-170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B569CC0E-7C42-B1C4-BD85-A271F77BFCE0}"/>
              </a:ext>
            </a:extLst>
          </p:cNvPr>
          <p:cNvSpPr/>
          <p:nvPr/>
        </p:nvSpPr>
        <p:spPr>
          <a:xfrm>
            <a:off x="7592549" y="4641056"/>
            <a:ext cx="260813" cy="25241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28D23BD-A77E-50CD-F904-5713FC6E33FA}"/>
              </a:ext>
            </a:extLst>
          </p:cNvPr>
          <p:cNvCxnSpPr>
            <a:cxnSpLocks/>
            <a:stCxn id="31" idx="3"/>
            <a:endCxn id="36" idx="0"/>
          </p:cNvCxnSpPr>
          <p:nvPr/>
        </p:nvCxnSpPr>
        <p:spPr>
          <a:xfrm flipV="1">
            <a:off x="7432158" y="4641056"/>
            <a:ext cx="290798" cy="1311275"/>
          </a:xfrm>
          <a:prstGeom prst="bentConnector4">
            <a:avLst>
              <a:gd name="adj1" fmla="val 422583"/>
              <a:gd name="adj2" fmla="val 117433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  <p:bldP spid="26" grpId="1" animBg="1"/>
      <p:bldP spid="6" grpId="0" animBg="1"/>
      <p:bldP spid="6" grpId="1" animBg="1"/>
      <p:bldP spid="20" grpId="0" animBg="1"/>
      <p:bldP spid="20" grpId="1" animBg="1"/>
      <p:bldP spid="32" grpId="0" animBg="1"/>
      <p:bldP spid="32" grpId="1" animBg="1"/>
      <p:bldP spid="33" grpId="0" animBg="1"/>
      <p:bldP spid="33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</a:t>
            </a:r>
            <a:r>
              <a:rPr lang="en-US" b="1" dirty="0">
                <a:solidFill>
                  <a:srgbClr val="7030A0"/>
                </a:solidFill>
              </a:rPr>
              <a:t>TDSE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1926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 flipV="1">
            <a:off x="1784029" y="2467303"/>
            <a:ext cx="1046990" cy="436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3DB3F0-3A26-F127-0A0A-4A6AFF49A2AA}"/>
              </a:ext>
            </a:extLst>
          </p:cNvPr>
          <p:cNvSpPr txBox="1"/>
          <p:nvPr/>
        </p:nvSpPr>
        <p:spPr>
          <a:xfrm>
            <a:off x="184533" y="1344147"/>
            <a:ext cx="254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True story: Schrödinger just guessed this would work </a:t>
            </a:r>
            <a:r>
              <a:rPr lang="en-US" sz="1600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909135-40E5-20EB-F92C-F9AF6AEB7472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729119" y="1629316"/>
            <a:ext cx="482116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6D0B073-0CBC-A156-C856-6C857D075EB3}"/>
              </a:ext>
            </a:extLst>
          </p:cNvPr>
          <p:cNvSpPr/>
          <p:nvPr/>
        </p:nvSpPr>
        <p:spPr>
          <a:xfrm>
            <a:off x="2134927" y="2401959"/>
            <a:ext cx="127664" cy="2354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49EF95-7408-297D-B7E8-5DA816276A20}"/>
              </a:ext>
            </a:extLst>
          </p:cNvPr>
          <p:cNvSpPr/>
          <p:nvPr/>
        </p:nvSpPr>
        <p:spPr>
          <a:xfrm>
            <a:off x="5564222" y="2408215"/>
            <a:ext cx="127664" cy="2354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0AA5E-F425-550E-76BD-A3F13186DAA4}"/>
              </a:ext>
            </a:extLst>
          </p:cNvPr>
          <p:cNvSpPr txBox="1"/>
          <p:nvPr/>
        </p:nvSpPr>
        <p:spPr>
          <a:xfrm>
            <a:off x="76695" y="4662779"/>
            <a:ext cx="144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From prior slide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D5FBB-50FD-1321-D65E-480A421A3D64}"/>
              </a:ext>
            </a:extLst>
          </p:cNvPr>
          <p:cNvSpPr/>
          <p:nvPr/>
        </p:nvSpPr>
        <p:spPr>
          <a:xfrm>
            <a:off x="6479381" y="3043238"/>
            <a:ext cx="133350" cy="1710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  <p:bldP spid="8" grpId="0"/>
      <p:bldP spid="14" grpId="0" animBg="1"/>
      <p:bldP spid="15" grpId="0" animBg="1"/>
      <p:bldP spid="17" grpId="0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6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662881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 over time, </a:t>
            </a:r>
            <a:r>
              <a:rPr lang="en-US" sz="2000" b="1" i="1" u="sng" dirty="0"/>
              <a:t>not</a:t>
            </a:r>
            <a:r>
              <a:rPr lang="en-US" sz="2000" dirty="0"/>
              <a:t> the particle itself moving along some wave-like path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7F45C9-CDBA-E62B-A85F-87A2DC9EC9C9}"/>
                  </a:ext>
                </a:extLst>
              </p:cNvPr>
              <p:cNvSpPr txBox="1"/>
              <p:nvPr/>
            </p:nvSpPr>
            <p:spPr>
              <a:xfrm>
                <a:off x="919009" y="1459122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7F45C9-CDBA-E62B-A85F-87A2DC9E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09" y="1459122"/>
                <a:ext cx="1543492" cy="923330"/>
              </a:xfrm>
              <a:prstGeom prst="rect">
                <a:avLst/>
              </a:prstGeom>
              <a:blipFill>
                <a:blip r:embed="rId4"/>
                <a:stretch>
                  <a:fillRect t="-1911" r="-775" b="-700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ACC1-0D36-CA79-0430-E124D72F9634}"/>
                  </a:ext>
                </a:extLst>
              </p:cNvPr>
              <p:cNvSpPr txBox="1"/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8ACC1-0D36-CA79-0430-E124D72F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97" y="1531773"/>
                <a:ext cx="3303407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0BCC32-E795-7BF8-53F9-78F95FE0CC92}"/>
              </a:ext>
            </a:extLst>
          </p:cNvPr>
          <p:cNvCxnSpPr/>
          <p:nvPr/>
        </p:nvCxnSpPr>
        <p:spPr>
          <a:xfrm>
            <a:off x="2274664" y="1647431"/>
            <a:ext cx="1025288" cy="2342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0BB5C-784A-7F3A-8FE7-9B4C7E447E95}"/>
                  </a:ext>
                </a:extLst>
              </p:cNvPr>
              <p:cNvSpPr txBox="1"/>
              <p:nvPr/>
            </p:nvSpPr>
            <p:spPr>
              <a:xfrm>
                <a:off x="5550758" y="2610154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0BB5C-784A-7F3A-8FE7-9B4C7E44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58" y="2610154"/>
                <a:ext cx="1610034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789833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B7D4D-0657-3CBB-7438-898FFB5C67A2}"/>
              </a:ext>
            </a:extLst>
          </p:cNvPr>
          <p:cNvSpPr txBox="1"/>
          <p:nvPr/>
        </p:nvSpPr>
        <p:spPr>
          <a:xfrm>
            <a:off x="340230" y="2520778"/>
            <a:ext cx="55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Slide 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75CAE-DA12-BE1A-E017-E41C76C81DD3}"/>
              </a:ext>
            </a:extLst>
          </p:cNvPr>
          <p:cNvSpPr/>
          <p:nvPr/>
        </p:nvSpPr>
        <p:spPr>
          <a:xfrm>
            <a:off x="1679422" y="6060734"/>
            <a:ext cx="481887" cy="29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F0E4C-D715-34AD-7491-A913E2FE3B18}"/>
              </a:ext>
            </a:extLst>
          </p:cNvPr>
          <p:cNvSpPr/>
          <p:nvPr/>
        </p:nvSpPr>
        <p:spPr>
          <a:xfrm>
            <a:off x="1525820" y="3461483"/>
            <a:ext cx="481887" cy="29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F0AD3B0-B863-49FB-ACF4-E0D93EB9B34B}"/>
              </a:ext>
            </a:extLst>
          </p:cNvPr>
          <p:cNvCxnSpPr>
            <a:stCxn id="7" idx="1"/>
            <a:endCxn id="9" idx="0"/>
          </p:cNvCxnSpPr>
          <p:nvPr/>
        </p:nvCxnSpPr>
        <p:spPr>
          <a:xfrm rot="10800000" flipH="1">
            <a:off x="1679422" y="3461483"/>
            <a:ext cx="87342" cy="2747060"/>
          </a:xfrm>
          <a:prstGeom prst="bentConnector4">
            <a:avLst>
              <a:gd name="adj1" fmla="val -1233597"/>
              <a:gd name="adj2" fmla="val 108322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4751-E810-42CC-95A6-5BA19000FA40}"/>
                  </a:ext>
                </a:extLst>
              </p:cNvPr>
              <p:cNvSpPr txBox="1"/>
              <p:nvPr/>
            </p:nvSpPr>
            <p:spPr>
              <a:xfrm>
                <a:off x="78659" y="2613246"/>
                <a:ext cx="15289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Schrodinger Equation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4B4751-E810-42CC-95A6-5BA19000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" y="2613246"/>
                <a:ext cx="1528916" cy="923330"/>
              </a:xfrm>
              <a:prstGeom prst="rect">
                <a:avLst/>
              </a:prstGeom>
              <a:blipFill>
                <a:blip r:embed="rId7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8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80463D-B96C-476B-AD01-42305FCFE7EA}"/>
              </a:ext>
            </a:extLst>
          </p:cNvPr>
          <p:cNvSpPr txBox="1"/>
          <p:nvPr/>
        </p:nvSpPr>
        <p:spPr>
          <a:xfrm>
            <a:off x="281994" y="4491398"/>
            <a:ext cx="2975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Multiply both sides by red rectangle </a:t>
            </a:r>
          </a:p>
        </p:txBody>
      </p:sp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26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F2CDA83-084D-F3BB-31C7-7669D04ED36A}"/>
              </a:ext>
            </a:extLst>
          </p:cNvPr>
          <p:cNvCxnSpPr>
            <a:stCxn id="8" idx="3"/>
            <a:endCxn id="11" idx="2"/>
          </p:cNvCxnSpPr>
          <p:nvPr/>
        </p:nvCxnSpPr>
        <p:spPr>
          <a:xfrm flipV="1">
            <a:off x="6607278" y="3912466"/>
            <a:ext cx="1209369" cy="22592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</a:t>
                </a:r>
                <a:r>
                  <a:rPr lang="en-US" b="1" dirty="0">
                    <a:solidFill>
                      <a:srgbClr val="7030A0"/>
                    </a:solidFill>
                  </a:rPr>
                  <a:t>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Note: 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56F64A9-EF63-E052-6FBE-126B3C547942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6607278" y="3912466"/>
            <a:ext cx="1209369" cy="22592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974572-01F5-805F-C62B-05894A7B15E7}"/>
              </a:ext>
            </a:extLst>
          </p:cNvPr>
          <p:cNvSpPr txBox="1"/>
          <p:nvPr/>
        </p:nvSpPr>
        <p:spPr>
          <a:xfrm>
            <a:off x="5509096" y="5668193"/>
            <a:ext cx="162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Negative energy??</a:t>
            </a: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  <p:bldP spid="1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18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206064" y="1768126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</a:t>
                </a:r>
                <a:r>
                  <a:rPr lang="en-US" sz="1600" b="1" dirty="0">
                    <a:solidFill>
                      <a:srgbClr val="0070C0"/>
                    </a:solidFill>
                  </a:rPr>
                  <a:t>left</a:t>
                </a:r>
                <a:r>
                  <a:rPr lang="en-US" sz="1600" dirty="0">
                    <a:solidFill>
                      <a:srgbClr val="0070C0"/>
                    </a:solidFill>
                  </a:rPr>
                  <a:t>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4" y="1768126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828123" y="3500670"/>
                <a:ext cx="16490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We can divide by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23" y="3500670"/>
                <a:ext cx="1649042" cy="584775"/>
              </a:xfrm>
              <a:prstGeom prst="rect">
                <a:avLst/>
              </a:prstGeom>
              <a:blipFill>
                <a:blip r:embed="rId8"/>
                <a:stretch>
                  <a:fillRect l="-370" t="-3125" r="-259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FEC85-E276-F99F-9C77-296F9920750E}"/>
              </a:ext>
            </a:extLst>
          </p:cNvPr>
          <p:cNvSpPr/>
          <p:nvPr/>
        </p:nvSpPr>
        <p:spPr>
          <a:xfrm>
            <a:off x="4095907" y="5418387"/>
            <a:ext cx="748146" cy="2418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841F1-C07A-D2F0-9E5C-37B01CF0A531}"/>
              </a:ext>
            </a:extLst>
          </p:cNvPr>
          <p:cNvSpPr/>
          <p:nvPr/>
        </p:nvSpPr>
        <p:spPr>
          <a:xfrm>
            <a:off x="5059618" y="5418387"/>
            <a:ext cx="224376" cy="24182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A27F7C-DC63-0989-FE50-B14BEB48B00B}"/>
              </a:ext>
            </a:extLst>
          </p:cNvPr>
          <p:cNvCxnSpPr>
            <a:stCxn id="7" idx="0"/>
            <a:endCxn id="11" idx="0"/>
          </p:cNvCxnSpPr>
          <p:nvPr/>
        </p:nvCxnSpPr>
        <p:spPr>
          <a:xfrm rot="5400000" flipH="1" flipV="1">
            <a:off x="4820893" y="5067474"/>
            <a:ext cx="12700" cy="701826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  <p:bldP spid="7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44020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440202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3755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37550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 as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CDF must be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74136" y="1951672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</a:t>
            </a:r>
            <a:r>
              <a:rPr lang="en-US" i="1" dirty="0">
                <a:solidFill>
                  <a:srgbClr val="7030A0"/>
                </a:solidFill>
              </a:rPr>
              <a:t>stationary</a:t>
            </a:r>
            <a:r>
              <a:rPr lang="en-US" dirty="0">
                <a:solidFill>
                  <a:srgbClr val="7030A0"/>
                </a:solidFill>
              </a:rPr>
              <a:t>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62630" y="2636858"/>
            <a:ext cx="1685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However, 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 due to the </a:t>
            </a:r>
            <a:r>
              <a:rPr lang="en-US" b="1" dirty="0">
                <a:solidFill>
                  <a:srgbClr val="7030A0"/>
                </a:solidFill>
              </a:rPr>
              <a:t>infinite</a:t>
            </a:r>
            <a:r>
              <a:rPr lang="en-US" dirty="0">
                <a:solidFill>
                  <a:srgbClr val="7030A0"/>
                </a:solidFill>
              </a:rPr>
              <a:t>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68998-8971-36A4-F9BD-435A1AA0B7C7}"/>
              </a:ext>
            </a:extLst>
          </p:cNvPr>
          <p:cNvSpPr txBox="1"/>
          <p:nvPr/>
        </p:nvSpPr>
        <p:spPr>
          <a:xfrm>
            <a:off x="7074136" y="3953716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Remember the PDF is the </a:t>
            </a:r>
            <a:r>
              <a:rPr lang="en-US" b="1" dirty="0">
                <a:solidFill>
                  <a:srgbClr val="7030A0"/>
                </a:solidFill>
              </a:rPr>
              <a:t>probability</a:t>
            </a:r>
            <a:r>
              <a:rPr lang="en-US" dirty="0">
                <a:solidFill>
                  <a:srgbClr val="7030A0"/>
                </a:solidFill>
              </a:rPr>
              <a:t> where a particle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be found at any given moment</a:t>
            </a:r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528C4-D613-AD19-60DA-F3E4055011BD}"/>
              </a:ext>
            </a:extLst>
          </p:cNvPr>
          <p:cNvSpPr txBox="1"/>
          <p:nvPr/>
        </p:nvSpPr>
        <p:spPr>
          <a:xfrm>
            <a:off x="3725627" y="1418553"/>
            <a:ext cx="2063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potential </a:t>
            </a:r>
            <a:r>
              <a:rPr lang="en-US" sz="1400" b="1" dirty="0">
                <a:solidFill>
                  <a:srgbClr val="7030A0"/>
                </a:solidFill>
              </a:rPr>
              <a:t>outside</a:t>
            </a:r>
            <a:r>
              <a:rPr lang="en-US" sz="1400" dirty="0">
                <a:solidFill>
                  <a:srgbClr val="7030A0"/>
                </a:solidFill>
              </a:rPr>
              <a:t> the well is no longer infinite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A739D-3409-4CA2-AF16-27D302CC1A4D}"/>
              </a:ext>
            </a:extLst>
          </p:cNvPr>
          <p:cNvSpPr txBox="1"/>
          <p:nvPr/>
        </p:nvSpPr>
        <p:spPr>
          <a:xfrm>
            <a:off x="3005906" y="6030506"/>
            <a:ext cx="31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Evanescent</a:t>
            </a:r>
            <a:r>
              <a:rPr lang="en-US" dirty="0">
                <a:solidFill>
                  <a:srgbClr val="7030A0"/>
                </a:solidFill>
              </a:rPr>
              <a:t> = Vanishing Quickly</a:t>
            </a:r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/>
      <p:bldP spid="1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8" ma:contentTypeDescription="Create a new document." ma:contentTypeScope="" ma:versionID="e2fb0d40cef0930655c4a0fe3863a284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ea439c2b02b080dfd24d30ca2c2f5dbf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E4D82E-42C0-4F4A-A9D3-D138FBD1A3F1}"/>
</file>

<file path=customXml/itemProps2.xml><?xml version="1.0" encoding="utf-8"?>
<ds:datastoreItem xmlns:ds="http://schemas.openxmlformats.org/officeDocument/2006/customXml" ds:itemID="{B807E69F-C071-43C1-A899-D2EB7E749BB9}"/>
</file>

<file path=customXml/itemProps3.xml><?xml version="1.0" encoding="utf-8"?>
<ds:datastoreItem xmlns:ds="http://schemas.openxmlformats.org/officeDocument/2006/customXml" ds:itemID="{94F45711-4E6C-41D7-AACC-39B52EC5D9D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7520</TotalTime>
  <Words>5410</Words>
  <Application>Microsoft Office PowerPoint</Application>
  <PresentationFormat>On-screen Show (4:3)</PresentationFormat>
  <Paragraphs>1054</Paragraphs>
  <Slides>110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20 – Part 1 of 3 – Topics</vt:lpstr>
      <vt:lpstr>Classical Double Slit Experiment</vt:lpstr>
      <vt:lpstr>Quantum Double Slit Experiment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The Bloch Sphere</vt:lpstr>
      <vt:lpstr>The Bloch Sphere</vt:lpstr>
      <vt:lpstr>The Bloch Sphere</vt:lpstr>
      <vt:lpstr>The Bloch Sphere</vt:lpstr>
      <vt:lpstr>The Bloch Sphere</vt:lpstr>
      <vt:lpstr>The Bloch Sphere</vt:lpstr>
      <vt:lpstr>Quantum Conjugate Variables</vt:lpstr>
      <vt:lpstr>Open Cell 1 – wave_packet.ipynb</vt:lpstr>
      <vt:lpstr>View Cell 1 – wave_packet.ipynb</vt:lpstr>
      <vt:lpstr>View Cell 1 – wave_packet.ipynb</vt:lpstr>
      <vt:lpstr>Run Cell 1 - wave_packet.ipynb</vt:lpstr>
      <vt:lpstr>Run Cell 2 - wave_packet.ipynb</vt:lpstr>
      <vt:lpstr>Run Cell 3 - wave_packet.ipynb</vt:lpstr>
      <vt:lpstr>Run Cell 4 - wave_packet.ipynb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Session 20 – Part 2 of 3 – Topics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operators.ipynb</vt:lpstr>
      <vt:lpstr>Run Cell 3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20 – Part 3 of 3 – Topics</vt:lpstr>
      <vt:lpstr>Deriving Schrödinger's Equation</vt:lpstr>
      <vt:lpstr>Deriving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The Hamiltonian Operator for the TDSE</vt:lpstr>
      <vt:lpstr>The Hamiltonian Operator for the TDSE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Session 20 – Now You Know…</vt:lpstr>
      <vt:lpstr>Session 20 – Now You Know…</vt:lpstr>
      <vt:lpstr>Session 20 – Now You Know…</vt:lpstr>
      <vt:lpstr>Session 20 – Now You Know…</vt:lpstr>
      <vt:lpstr>Task 20-01</vt:lpstr>
      <vt:lpstr>Task 20-01 (Cont.)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953</cp:revision>
  <cp:lastPrinted>2015-06-01T00:45:11Z</cp:lastPrinted>
  <dcterms:created xsi:type="dcterms:W3CDTF">2014-09-21T17:58:26Z</dcterms:created>
  <dcterms:modified xsi:type="dcterms:W3CDTF">2024-06-26T16:51:58Z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